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64" r:id="rId2"/>
    <p:sldMasterId id="2147484379" r:id="rId3"/>
    <p:sldMasterId id="2147484391" r:id="rId4"/>
  </p:sldMasterIdLst>
  <p:notesMasterIdLst>
    <p:notesMasterId r:id="rId29"/>
  </p:notesMasterIdLst>
  <p:handoutMasterIdLst>
    <p:handoutMasterId r:id="rId30"/>
  </p:handoutMasterIdLst>
  <p:sldIdLst>
    <p:sldId id="725" r:id="rId5"/>
    <p:sldId id="726" r:id="rId6"/>
    <p:sldId id="669" r:id="rId7"/>
    <p:sldId id="671" r:id="rId8"/>
    <p:sldId id="655" r:id="rId9"/>
    <p:sldId id="656" r:id="rId10"/>
    <p:sldId id="578" r:id="rId11"/>
    <p:sldId id="724" r:id="rId12"/>
    <p:sldId id="648" r:id="rId13"/>
    <p:sldId id="653" r:id="rId14"/>
    <p:sldId id="649" r:id="rId15"/>
    <p:sldId id="650" r:id="rId16"/>
    <p:sldId id="651" r:id="rId17"/>
    <p:sldId id="561" r:id="rId18"/>
    <p:sldId id="672" r:id="rId19"/>
    <p:sldId id="658" r:id="rId20"/>
    <p:sldId id="654" r:id="rId21"/>
    <p:sldId id="562" r:id="rId22"/>
    <p:sldId id="673" r:id="rId23"/>
    <p:sldId id="576" r:id="rId24"/>
    <p:sldId id="641" r:id="rId25"/>
    <p:sldId id="632" r:id="rId26"/>
    <p:sldId id="717" r:id="rId27"/>
    <p:sldId id="727" r:id="rId28"/>
  </p:sldIdLst>
  <p:sldSz cx="9144000" cy="6858000" type="screen4x3"/>
  <p:notesSz cx="70866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00823B"/>
    <a:srgbClr val="0000FF"/>
    <a:srgbClr val="FF0000"/>
    <a:srgbClr val="FFFFFF"/>
    <a:srgbClr val="0000CC"/>
    <a:srgbClr val="C5D402"/>
    <a:srgbClr val="0033CC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9522" autoAdjust="0"/>
    <p:restoredTop sz="91257" autoAdjust="0"/>
  </p:normalViewPr>
  <p:slideViewPr>
    <p:cSldViewPr snapToGrid="0">
      <p:cViewPr varScale="1">
        <p:scale>
          <a:sx n="105" d="100"/>
          <a:sy n="105" d="100"/>
        </p:scale>
        <p:origin x="-9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436" y="-120"/>
      </p:cViewPr>
      <p:guideLst>
        <p:guide orient="horz" pos="3220"/>
        <p:guide pos="22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71513" cy="280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3505" tIns="48623" rIns="93505" bIns="48623" numCol="1" anchor="t" anchorCtr="0" compatLnSpc="1">
            <a:prstTxWarp prst="textNoShape">
              <a:avLst/>
            </a:prstTxWarp>
            <a:spAutoFit/>
          </a:bodyPr>
          <a:lstStyle>
            <a:lvl1pPr algn="l" defTabSz="949582" eaLnBrk="0" hangingPunct="0">
              <a:defRPr sz="1200" b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94475" y="0"/>
            <a:ext cx="492125" cy="280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3505" tIns="48623" rIns="93505" bIns="48623" numCol="1" anchor="t" anchorCtr="0" compatLnSpc="1">
            <a:prstTxWarp prst="textNoShape">
              <a:avLst/>
            </a:prstTxWarp>
            <a:spAutoFit/>
          </a:bodyPr>
          <a:lstStyle>
            <a:lvl1pPr algn="r" defTabSz="949582" eaLnBrk="0" hangingPunct="0">
              <a:defRPr sz="1200" b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944100"/>
            <a:ext cx="620713" cy="280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3505" tIns="48623" rIns="93505" bIns="48623" numCol="1" anchor="b" anchorCtr="0" compatLnSpc="1">
            <a:prstTxWarp prst="textNoShape">
              <a:avLst/>
            </a:prstTxWarp>
            <a:spAutoFit/>
          </a:bodyPr>
          <a:lstStyle>
            <a:lvl1pPr algn="l" defTabSz="949582" eaLnBrk="0" hangingPunct="0">
              <a:defRPr sz="1200" b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721475" y="9944100"/>
            <a:ext cx="365125" cy="280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3505" tIns="48623" rIns="93505" bIns="48623" numCol="1" anchor="b" anchorCtr="0" compatLnSpc="1">
            <a:prstTxWarp prst="textNoShape">
              <a:avLst/>
            </a:prstTxWarp>
            <a:spAutoFit/>
          </a:bodyPr>
          <a:lstStyle>
            <a:lvl1pPr algn="r" defTabSz="949582" eaLnBrk="0" hangingPunct="0">
              <a:defRPr sz="1200" b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02B119D-FF0C-412C-AEB6-7224E26334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71513" cy="280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3505" tIns="48623" rIns="93505" bIns="48623" numCol="1" anchor="t" anchorCtr="0" compatLnSpc="1">
            <a:prstTxWarp prst="textNoShape">
              <a:avLst/>
            </a:prstTxWarp>
            <a:spAutoFit/>
          </a:bodyPr>
          <a:lstStyle>
            <a:lvl1pPr algn="l" defTabSz="949582" eaLnBrk="0" hangingPunct="0">
              <a:defRPr sz="1200" b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6594475" y="0"/>
            <a:ext cx="492125" cy="280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3505" tIns="48623" rIns="93505" bIns="48623" numCol="1" anchor="t" anchorCtr="0" compatLnSpc="1">
            <a:prstTxWarp prst="textNoShape">
              <a:avLst/>
            </a:prstTxWarp>
            <a:spAutoFit/>
          </a:bodyPr>
          <a:lstStyle>
            <a:lvl1pPr algn="r" defTabSz="949582" eaLnBrk="0" hangingPunct="0">
              <a:defRPr sz="1200" b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65175"/>
            <a:ext cx="5111750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56163"/>
            <a:ext cx="2649538" cy="12334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3505" tIns="48623" rIns="93505" bIns="48623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463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944100"/>
            <a:ext cx="620713" cy="280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3505" tIns="48623" rIns="93505" bIns="48623" numCol="1" anchor="b" anchorCtr="0" compatLnSpc="1">
            <a:prstTxWarp prst="textNoShape">
              <a:avLst/>
            </a:prstTxWarp>
            <a:spAutoFit/>
          </a:bodyPr>
          <a:lstStyle>
            <a:lvl1pPr algn="l" defTabSz="949582" eaLnBrk="0" hangingPunct="0">
              <a:defRPr sz="1200" b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3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721475" y="9944100"/>
            <a:ext cx="365125" cy="280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3505" tIns="48623" rIns="93505" bIns="48623" numCol="1" anchor="b" anchorCtr="0" compatLnSpc="1">
            <a:prstTxWarp prst="textNoShape">
              <a:avLst/>
            </a:prstTxWarp>
            <a:spAutoFit/>
          </a:bodyPr>
          <a:lstStyle>
            <a:lvl1pPr algn="r" defTabSz="949582" eaLnBrk="0" hangingPunct="0">
              <a:defRPr sz="1200" b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FB2F493-6870-4D7B-9D0B-D7444461C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6163"/>
            <a:ext cx="1203325" cy="280987"/>
          </a:xfrm>
          <a:noFill/>
          <a:ln w="9525"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031"/>
          <p:cNvSpPr txBox="1">
            <a:spLocks noGrp="1" noChangeArrowheads="1"/>
          </p:cNvSpPr>
          <p:nvPr/>
        </p:nvSpPr>
        <p:spPr bwMode="auto">
          <a:xfrm>
            <a:off x="6721475" y="9942513"/>
            <a:ext cx="365125" cy="280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3505" tIns="48623" rIns="93505" bIns="48623" anchor="b">
            <a:spAutoFit/>
          </a:bodyPr>
          <a:lstStyle/>
          <a:p>
            <a:pPr algn="r" defTabSz="949325" eaLnBrk="0" hangingPunct="0"/>
            <a:fld id="{2575DEA7-343F-45C5-93BE-25F1EE3FAEE6}" type="slidenum">
              <a:rPr lang="en-US" sz="1200" b="1">
                <a:latin typeface="Times New Roman" pitchFamily="18" charset="0"/>
              </a:rPr>
              <a:pPr algn="r" defTabSz="949325" eaLnBrk="0" hangingPunct="0"/>
              <a:t>10</a:t>
            </a:fld>
            <a:endParaRPr lang="en-US" sz="1200" b="1">
              <a:latin typeface="Times New Roman" pitchFamily="18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65175"/>
            <a:ext cx="5113337" cy="38354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6163"/>
            <a:ext cx="1201738" cy="279400"/>
          </a:xfrm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 txBox="1">
            <a:spLocks noGrp="1" noChangeArrowheads="1"/>
          </p:cNvSpPr>
          <p:nvPr/>
        </p:nvSpPr>
        <p:spPr bwMode="auto">
          <a:xfrm>
            <a:off x="6743700" y="9942513"/>
            <a:ext cx="342900" cy="28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3505" tIns="48623" rIns="93505" bIns="48623" anchor="b">
            <a:spAutoFit/>
          </a:bodyPr>
          <a:lstStyle/>
          <a:p>
            <a:pPr algn="r" defTabSz="949325" eaLnBrk="0" hangingPunct="0"/>
            <a:fld id="{3396E5EC-2EF1-4D33-AEC6-9EDA60D75781}" type="slidenum">
              <a:rPr lang="en-US" sz="1200" b="1">
                <a:latin typeface="Times New Roman" pitchFamily="18" charset="0"/>
              </a:rPr>
              <a:pPr algn="r" defTabSz="949325" eaLnBrk="0" hangingPunct="0"/>
              <a:t>14</a:t>
            </a:fld>
            <a:endParaRPr lang="en-US" sz="1200" b="1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6163"/>
            <a:ext cx="1203325" cy="280987"/>
          </a:xfrm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 txBox="1">
            <a:spLocks noGrp="1" noChangeArrowheads="1"/>
          </p:cNvSpPr>
          <p:nvPr/>
        </p:nvSpPr>
        <p:spPr bwMode="auto">
          <a:xfrm>
            <a:off x="6834001" y="9970992"/>
            <a:ext cx="252599" cy="2639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0153" tIns="46880" rIns="90153" bIns="46880" anchor="b">
            <a:spAutoFit/>
          </a:bodyPr>
          <a:lstStyle/>
          <a:p>
            <a:pPr algn="r" defTabSz="913981"/>
            <a:fld id="{ABCEC789-053A-450A-9D2D-36704CD66476}" type="slidenum">
              <a:rPr lang="en-US" sz="1100" b="1">
                <a:latin typeface="Times New Roman" pitchFamily="18" charset="0"/>
              </a:rPr>
              <a:pPr algn="r" defTabSz="913981"/>
              <a:t>17</a:t>
            </a:fld>
            <a:endParaRPr lang="en-US" sz="1100" b="1" dirty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655" y="4855876"/>
            <a:ext cx="1202749" cy="281216"/>
          </a:xfrm>
          <a:ln/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 txBox="1">
            <a:spLocks noGrp="1" noChangeArrowheads="1"/>
          </p:cNvSpPr>
          <p:nvPr/>
        </p:nvSpPr>
        <p:spPr bwMode="auto">
          <a:xfrm>
            <a:off x="6821488" y="9944100"/>
            <a:ext cx="265112" cy="28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3505" tIns="48623" rIns="93505" bIns="48623" anchor="b">
            <a:spAutoFit/>
          </a:bodyPr>
          <a:lstStyle/>
          <a:p>
            <a:pPr algn="r" defTabSz="949325" eaLnBrk="0" hangingPunct="0"/>
            <a:fld id="{E3E98ED3-5163-48AE-8C66-383BD2CEFA32}" type="slidenum">
              <a:rPr lang="en-US" sz="1200" b="1">
                <a:latin typeface="Times New Roman" pitchFamily="18" charset="0"/>
              </a:rPr>
              <a:pPr algn="r" defTabSz="949325" eaLnBrk="0" hangingPunct="0"/>
              <a:t>18</a:t>
            </a:fld>
            <a:endParaRPr lang="en-US" sz="1200" b="1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66763"/>
            <a:ext cx="5111750" cy="3833812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1203325" cy="280987"/>
          </a:xfrm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en-GB" sz="2400">
              <a:latin typeface="Times New Roman" pitchFamily="18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en-GB" sz="2400">
              <a:latin typeface="Times New Roman" pitchFamily="18" charset="0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en-GB" sz="2400">
              <a:latin typeface="Times New Roman" pitchFamily="18" charset="0"/>
              <a:cs typeface="+mn-cs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1838" y="50800"/>
            <a:ext cx="72231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logo_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80963"/>
            <a:ext cx="253206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984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598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2360F-0F9F-407D-BD0D-AB7C032DBD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2411A-5231-4E0C-87C3-CBA015061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D3105-5BDD-4306-9A85-4AF2209797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9CD55-9BF6-4106-9F0D-1BC5A794D7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EEED-7F0E-4DCD-A8A1-A00FFCB36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449B3-CF25-4ABA-A69D-9F153F26C8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2C585-761B-4E01-A18D-1BB7EE3171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BF96E-2017-41D8-9B15-126DDD852C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7C532-9A12-4E05-A69B-367B643EB5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9F30-98A6-4832-818F-EE9DFC42EC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F11FF-99CA-486B-8324-0678928BB2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24A9E-A310-4971-B2CE-7AC40631CB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D1B57-955F-4571-B0E8-5D405F1143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F2CCA-B8C2-4E2C-BB68-33352F3C41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E966-06AA-4B41-B303-57E77C0912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513CC-512C-4A90-84C8-E04D8FCAC6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831BF-1DA1-4569-857F-606BF5911A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E0AF3-F935-41AA-91BE-15D0D49732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CSERG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436563"/>
            <a:ext cx="29654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539750" y="1511300"/>
            <a:ext cx="7989888" cy="0"/>
          </a:xfrm>
          <a:prstGeom prst="line">
            <a:avLst/>
          </a:prstGeom>
          <a:noFill/>
          <a:ln w="9525">
            <a:solidFill>
              <a:srgbClr val="ACA09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 sz="2400" baseline="-25000">
              <a:solidFill>
                <a:srgbClr val="ACA095"/>
              </a:solidFill>
              <a:latin typeface="Times"/>
              <a:cs typeface="+mn-cs"/>
            </a:endParaRPr>
          </a:p>
        </p:txBody>
      </p:sp>
      <p:pic>
        <p:nvPicPr>
          <p:cNvPr id="6" name="Picture 24" descr="UEA_Horizontal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237288"/>
            <a:ext cx="17446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ESRC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4675" y="6111875"/>
            <a:ext cx="76993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85BB-7BE0-45C3-BB3D-08762B31AA10}" type="datetime4">
              <a:rPr lang="en-US"/>
              <a:pPr>
                <a:defRPr/>
              </a:pPr>
              <a:t>April 15, 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97B81-B176-42F7-BB0D-2EDFF5B076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DB61-D4B5-4B26-8AA7-5D3152A96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8D900-4743-4F9B-8625-AC6B5AF05EE3}" type="datetime4">
              <a:rPr lang="en-US"/>
              <a:pPr>
                <a:defRPr/>
              </a:pPr>
              <a:t>April 15,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AA47D-A5D4-415F-9621-594D412FAB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8D77A-0B30-45F2-9BC0-A2A1A96C5FE9}" type="datetime4">
              <a:rPr lang="en-US"/>
              <a:pPr>
                <a:defRPr/>
              </a:pPr>
              <a:t>April 15,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A8DC6-D45F-4516-9AF6-1D855C8B81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BB799-6AE0-4124-BD40-5B60263F13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24DBE-3B73-4955-89E3-0FD432637E17}" type="datetime4">
              <a:rPr lang="en-US"/>
              <a:pPr>
                <a:defRPr/>
              </a:pPr>
              <a:t>April 15,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FE2F-A711-4448-B727-84A28B4B91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ED5FB-7327-4A0A-9150-7CC21C810813}" type="datetime4">
              <a:rPr lang="en-US"/>
              <a:pPr>
                <a:defRPr/>
              </a:pPr>
              <a:t>April 15,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E056D-ACB2-41EC-A64A-6B0EEEB88C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7688-D550-48A0-A3A8-FE5407647462}" type="datetime4">
              <a:rPr lang="en-US"/>
              <a:pPr>
                <a:defRPr/>
              </a:pPr>
              <a:t>April 15,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4ABB4-A434-400B-8BD2-5760C305C7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7B5A8-C900-42EA-8361-43EF08F04C39}" type="datetime4">
              <a:rPr lang="en-US"/>
              <a:pPr>
                <a:defRPr/>
              </a:pPr>
              <a:t>April 15,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0D194-BD2A-43F1-B732-C04AD148D1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8673E-45DF-42CB-8B6C-3AC08E907DA1}" type="datetime4">
              <a:rPr lang="en-US"/>
              <a:pPr>
                <a:defRPr/>
              </a:pPr>
              <a:t>April 15,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9BE4C-C7B9-47EF-AE77-42DD2CD910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888B7-C36C-43B7-85CE-4C2F323A3252}" type="datetime4">
              <a:rPr lang="en-US"/>
              <a:pPr>
                <a:defRPr/>
              </a:pPr>
              <a:t>April 15,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5930-A1A1-46D1-B4F0-6D7C558442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56084-C4CB-4767-A4D5-FA88DF5A6164}" type="datetime4">
              <a:rPr lang="en-US"/>
              <a:pPr>
                <a:defRPr/>
              </a:pPr>
              <a:t>April 15,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F2B5-6840-409B-AA94-5E517920CC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2CB13-2F2A-4E1A-AEDD-2F07F1DD5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E68C1-DD6A-4E1A-8E6E-7A22A3EE3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66BAF-339F-49BD-880D-5F07FCDAD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1AE14-FD45-452D-A723-0D8A0A3F61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0AA5-49BE-4C50-8D18-E21B422A4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300C-58DE-40E4-9E44-BF4D9A1F7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0C592-AC53-43B3-BA83-815369B79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CDFE-F8F9-45C4-B57F-1EED85BF3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A4310-A2FA-4F63-8EF9-CD6508B10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41B3B-CC92-4212-8CEE-527F6C127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3F2DB-EF89-420D-B9F4-6CDF02F92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CC17-6C8A-43F1-94B9-C70C160DE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5D132-E21E-43D5-B2CF-74F6B7B719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F4345-DB56-45DD-BA52-4AF6805F36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2AB49-C310-44C2-A70F-94BC22265C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9C089-3F70-4C40-8B3C-0A23A26662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4988B-EBBB-4054-815A-BB51491927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en-GB" sz="2400">
              <a:latin typeface="Times New Roman" pitchFamily="18" charset="0"/>
              <a:cs typeface="+mn-cs"/>
            </a:endParaRPr>
          </a:p>
        </p:txBody>
      </p:sp>
      <p:sp>
        <p:nvSpPr>
          <p:cNvPr id="1058819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en-GB" sz="2400">
              <a:latin typeface="Times New Roman" pitchFamily="18" charset="0"/>
              <a:cs typeface="+mn-cs"/>
            </a:endParaRPr>
          </a:p>
        </p:txBody>
      </p:sp>
      <p:sp>
        <p:nvSpPr>
          <p:cNvPr id="1058820" name="Rectangle 4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en-GB" sz="2400">
              <a:latin typeface="Times New Roman" pitchFamily="18" charset="0"/>
              <a:cs typeface="+mn-cs"/>
            </a:endParaRPr>
          </a:p>
        </p:txBody>
      </p:sp>
      <p:sp>
        <p:nvSpPr>
          <p:cNvPr id="10588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588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588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588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fld id="{060A7F84-0A8F-48E8-BE37-E9A53888A2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6763" y="44450"/>
            <a:ext cx="6858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logo_mai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29300" y="44450"/>
            <a:ext cx="25320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520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  <p:sldLayoutId id="2147484506" r:id="rId12"/>
    <p:sldLayoutId id="2147484507" r:id="rId13"/>
    <p:sldLayoutId id="2147484508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61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61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61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69E499E-15B6-4FA8-B8DB-27AFD62F80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4677F39-9A48-45EF-8155-947C65EA5C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A40341B-4C98-4681-BA57-E2159B1CF8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hyperlink" Target="http://www.cserge.ac.uk/" TargetMode="Externa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hyperlink" Target="http://uknea.unep-wcmc.org/Default.aspx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://www.uea.ac.u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hyperlink" Target="http://www.york.ac.uk/" TargetMode="External"/><Relationship Id="rId18" Type="http://schemas.openxmlformats.org/officeDocument/2006/relationships/image" Target="../media/image16.png"/><Relationship Id="rId3" Type="http://schemas.openxmlformats.org/officeDocument/2006/relationships/image" Target="../media/image49.png"/><Relationship Id="rId21" Type="http://schemas.openxmlformats.org/officeDocument/2006/relationships/image" Target="../media/image56.png"/><Relationship Id="rId7" Type="http://schemas.openxmlformats.org/officeDocument/2006/relationships/hyperlink" Target="http://www.macaulay.ac.uk/" TargetMode="External"/><Relationship Id="rId12" Type="http://schemas.openxmlformats.org/officeDocument/2006/relationships/image" Target="../media/image53.png"/><Relationship Id="rId17" Type="http://schemas.openxmlformats.org/officeDocument/2006/relationships/hyperlink" Target="http://www.cserge.ac.uk/" TargetMode="External"/><Relationship Id="rId2" Type="http://schemas.openxmlformats.org/officeDocument/2006/relationships/image" Target="../media/image48.png"/><Relationship Id="rId16" Type="http://schemas.openxmlformats.org/officeDocument/2006/relationships/image" Target="../media/image5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0.png"/><Relationship Id="rId11" Type="http://schemas.openxmlformats.org/officeDocument/2006/relationships/hyperlink" Target="http://www.nottingham.ac.uk/" TargetMode="External"/><Relationship Id="rId5" Type="http://schemas.openxmlformats.org/officeDocument/2006/relationships/hyperlink" Target="http://www.cam.ac.uk/" TargetMode="External"/><Relationship Id="rId15" Type="http://schemas.openxmlformats.org/officeDocument/2006/relationships/hyperlink" Target="http://www3.imperial.ac.uk/" TargetMode="External"/><Relationship Id="rId10" Type="http://schemas.openxmlformats.org/officeDocument/2006/relationships/image" Target="../media/image52.png"/><Relationship Id="rId19" Type="http://schemas.openxmlformats.org/officeDocument/2006/relationships/hyperlink" Target="http://www.uea.ac.uk/" TargetMode="External"/><Relationship Id="rId4" Type="http://schemas.openxmlformats.org/officeDocument/2006/relationships/image" Target="../media/image18.jpeg"/><Relationship Id="rId9" Type="http://schemas.openxmlformats.org/officeDocument/2006/relationships/hyperlink" Target="http://www.ceh.ac.uk/" TargetMode="External"/><Relationship Id="rId14" Type="http://schemas.openxmlformats.org/officeDocument/2006/relationships/image" Target="../media/image54.png"/><Relationship Id="rId22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hyperlink" Target="http://www.cserge.ac.uk/" TargetMode="Externa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8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hyperlink" Target="http://uknea.unep-wcmc.org/Default.aspx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://www.uea.ac.u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214282" y="1152413"/>
            <a:ext cx="8693150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3600" b="1" dirty="0" smtClean="0">
                <a:latin typeface="+mn-lt"/>
              </a:rPr>
              <a:t>Economic Analysis of Ecosystem Services: </a:t>
            </a:r>
          </a:p>
          <a:p>
            <a:pPr algn="ctr">
              <a:lnSpc>
                <a:spcPct val="80000"/>
              </a:lnSpc>
            </a:pPr>
            <a:r>
              <a:rPr lang="en-GB" sz="3600" b="1" dirty="0" smtClean="0">
                <a:latin typeface="+mn-lt"/>
              </a:rPr>
              <a:t>The UK Experience</a:t>
            </a:r>
            <a:endParaRPr lang="en-GB" sz="800" b="1" dirty="0">
              <a:latin typeface="+mn-lt"/>
            </a:endParaRPr>
          </a:p>
          <a:p>
            <a:pPr algn="ctr"/>
            <a:r>
              <a:rPr lang="en-GB" sz="2000" dirty="0" smtClean="0">
                <a:latin typeface="Calibri" pitchFamily="34" charset="0"/>
              </a:rPr>
              <a:t>Ian </a:t>
            </a:r>
            <a:r>
              <a:rPr lang="en-GB" sz="2000" dirty="0">
                <a:latin typeface="Calibri" pitchFamily="34" charset="0"/>
              </a:rPr>
              <a:t>Bateman</a:t>
            </a:r>
          </a:p>
          <a:p>
            <a:pPr algn="ctr"/>
            <a:r>
              <a:rPr lang="en-GB" sz="1600" dirty="0">
                <a:latin typeface="Calibri" pitchFamily="34" charset="0"/>
              </a:rPr>
              <a:t>Head of Economics for the UK National Ecosystem </a:t>
            </a:r>
            <a:r>
              <a:rPr lang="en-GB" sz="1600" dirty="0" smtClean="0">
                <a:latin typeface="Calibri" pitchFamily="34" charset="0"/>
              </a:rPr>
              <a:t>Assessment</a:t>
            </a:r>
            <a:endParaRPr lang="en-GB" sz="1600" dirty="0">
              <a:latin typeface="Calibri" pitchFamily="34" charset="0"/>
            </a:endParaRPr>
          </a:p>
        </p:txBody>
      </p:sp>
      <p:pic>
        <p:nvPicPr>
          <p:cNvPr id="20483" name="Picture 15" descr="http://uknea.unep-wcmc.org/Portals/_default/Containers/Minimalist-Green-Gradiant/dummyc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643042" y="6474822"/>
            <a:ext cx="70310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823B"/>
                </a:solidFill>
              </a:rPr>
              <a:t>Centre for Social &amp; Economic Research on the Global Environment</a:t>
            </a:r>
          </a:p>
        </p:txBody>
      </p:sp>
      <p:pic>
        <p:nvPicPr>
          <p:cNvPr id="20487" name="Picture 4" descr="UK National Ecosystem Assessment">
            <a:hlinkClick r:id="rId4" tooltip="UK National Ecosystem Assessment"/>
          </p:cNvPr>
          <p:cNvPicPr>
            <a:picLocks noChangeAspect="1" noChangeArrowheads="1"/>
          </p:cNvPicPr>
          <p:nvPr/>
        </p:nvPicPr>
        <p:blipFill>
          <a:blip r:embed="rId5" cstate="print"/>
          <a:srcRect t="45473" b="7790"/>
          <a:stretch>
            <a:fillRect/>
          </a:stretch>
        </p:blipFill>
        <p:spPr bwMode="auto">
          <a:xfrm>
            <a:off x="214283" y="357166"/>
            <a:ext cx="6572295" cy="44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CC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5930032"/>
            <a:ext cx="666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DEF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5930032"/>
            <a:ext cx="714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NER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6001470"/>
            <a:ext cx="1190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NIE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5930032"/>
            <a:ext cx="16430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3" descr="The Scottish Governme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5858594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4" descr="WA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43834" y="5858594"/>
            <a:ext cx="762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>
            <a:off x="357158" y="5474690"/>
            <a:ext cx="1366808" cy="1285884"/>
            <a:chOff x="1609725" y="3644900"/>
            <a:chExt cx="1081088" cy="1028700"/>
          </a:xfrm>
        </p:grpSpPr>
        <p:pic>
          <p:nvPicPr>
            <p:cNvPr id="15" name="Picture 18" descr="University of East Anglia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609725" y="3644900"/>
              <a:ext cx="1081088" cy="74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4" descr="University of East Anglia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754188" y="4373563"/>
              <a:ext cx="792162" cy="30003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94445" y="71414"/>
            <a:ext cx="2006711" cy="100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23528" y="2708920"/>
            <a:ext cx="8463314" cy="133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Ian J. Bateman, David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Abson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Nicola Beaumont, Amii Darnell, Carlo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Fezzi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Nick Hanley, Andreas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Kontoleon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David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Maddison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Paul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Morling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Joe Morris, Susana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Mourato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Unai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Pascual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Grischa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Perino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Antara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Sen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Dugald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Tinch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Kerry Turner, Gregory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Valatin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Barnaby Andrews,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Viviana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Asara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Tom Askew,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Uzma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Aslam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Giles Atkinson,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Nesha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Beharry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-Borg, Katherine Bolt, Murray Collins, Emma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Comerford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Emma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Coombes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Andrew Crowe, Steve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Dugdale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Jo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Foden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Steve Gibbons, Roy Haines-Young, Caroline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Hattam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Mark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Hulme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Tiziana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Luisetti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George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MacKerron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Stephen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Mangi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Dominic Moran, Paul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Munday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James Paterson,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Guilherme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Resende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Gavin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Siriwardena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Jim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Skea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Daan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van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Soest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Mette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Termansen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0769" name="Object 1"/>
          <p:cNvGraphicFramePr>
            <a:graphicFrameLocks noChangeAspect="1"/>
          </p:cNvGraphicFramePr>
          <p:nvPr/>
        </p:nvGraphicFramePr>
        <p:xfrm>
          <a:off x="3929058" y="5930032"/>
          <a:ext cx="600075" cy="476250"/>
        </p:xfrm>
        <a:graphic>
          <a:graphicData uri="http://schemas.openxmlformats.org/presentationml/2006/ole">
            <p:oleObj spid="_x0000_s282626" r:id="rId17" imgW="5582429" imgH="4409524" progId="">
              <p:embed/>
            </p:oleObj>
          </a:graphicData>
        </a:graphic>
      </p:graphicFrame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755576" y="4005064"/>
            <a:ext cx="75811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Presentation to: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Wealth Accounting and Valuation of Ecosystem Services (WAVES) Partnership Meeting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World Bank, Washington DC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29-31 March, 2011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39552" y="5120897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Times New Roman" pitchFamily="18" charset="0"/>
              </a:rPr>
              <a:t>THIS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Times New Roman" pitchFamily="18" charset="0"/>
              </a:rPr>
              <a:t>PRESENTATION DOES NOT NECESSARILY REPRESENT THE FINDINGS OR VIEWS OF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Times New Roman" pitchFamily="18" charset="0"/>
              </a:rPr>
              <a:t>UK NATIONAL ECOSYSTEM  ASSESSMENT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903288" y="1219200"/>
          <a:ext cx="7400925" cy="5351463"/>
        </p:xfrm>
        <a:graphic>
          <a:graphicData uri="http://schemas.openxmlformats.org/presentationml/2006/ole">
            <p:oleObj spid="_x0000_s116738" name="Bitmap Image" r:id="rId4" imgW="11180952" imgH="8085714" progId="PBrush">
              <p:embed/>
            </p:oleObj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28688" y="215900"/>
            <a:ext cx="73723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+mj-lt"/>
              </a:rPr>
              <a:t>Predicting other land 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change impacts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214422"/>
            <a:ext cx="4857784" cy="264320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8" y="207167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Rainfall: 2004 - 2040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1144" y="4929198"/>
            <a:ext cx="376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Temperature: 2004 - 2040</a:t>
            </a:r>
            <a:endParaRPr lang="en-GB" sz="2400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929066"/>
            <a:ext cx="5072098" cy="271464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Adiffos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88529"/>
            <a:ext cx="3048000" cy="19234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" name="Picture 4" descr="NEAdiffos2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888529"/>
            <a:ext cx="3276600" cy="1905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Picture 5" descr="NEAdiffos20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888529"/>
            <a:ext cx="3200400" cy="19234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76200" y="3888529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Oilseed rape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457200" y="3964729"/>
            <a:ext cx="1720850" cy="1879600"/>
            <a:chOff x="0" y="-4"/>
            <a:chExt cx="2709" cy="2961"/>
          </a:xfrm>
        </p:grpSpPr>
        <p:sp>
          <p:nvSpPr>
            <p:cNvPr id="49" name="AutoShape 12"/>
            <p:cNvSpPr>
              <a:spLocks noChangeAspect="1" noChangeArrowheads="1" noTextEdit="1"/>
            </p:cNvSpPr>
            <p:nvPr/>
          </p:nvSpPr>
          <p:spPr bwMode="auto">
            <a:xfrm>
              <a:off x="0" y="-4"/>
              <a:ext cx="2709" cy="296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0" y="991"/>
              <a:ext cx="452" cy="224"/>
            </a:xfrm>
            <a:prstGeom prst="rect">
              <a:avLst/>
            </a:prstGeom>
            <a:solidFill>
              <a:srgbClr val="A8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532" y="1019"/>
              <a:ext cx="720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-400 - -30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0" y="1297"/>
              <a:ext cx="452" cy="224"/>
            </a:xfrm>
            <a:prstGeom prst="rect">
              <a:avLst/>
            </a:prstGeom>
            <a:solidFill>
              <a:srgbClr val="E698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532" y="1325"/>
              <a:ext cx="630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-30 - -12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0" y="1601"/>
              <a:ext cx="452" cy="22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532" y="1629"/>
              <a:ext cx="570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-12 - 12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0" y="1907"/>
              <a:ext cx="452" cy="224"/>
            </a:xfrm>
            <a:prstGeom prst="rect">
              <a:avLst/>
            </a:prstGeom>
            <a:solidFill>
              <a:srgbClr val="55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532" y="1935"/>
              <a:ext cx="465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12- 30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0" y="2210"/>
              <a:ext cx="452" cy="224"/>
            </a:xfrm>
            <a:prstGeom prst="rect">
              <a:avLst/>
            </a:prstGeom>
            <a:solidFill>
              <a:srgbClr val="267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532" y="2239"/>
              <a:ext cx="465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30- 70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057400" y="4134175"/>
            <a:ext cx="1074333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2004-2020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84333" y="4100421"/>
            <a:ext cx="1074333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2004-2040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72400" y="4100421"/>
            <a:ext cx="1074333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2004-2060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452406" y="1880514"/>
            <a:ext cx="8229600" cy="1143000"/>
          </a:xfrm>
        </p:spPr>
        <p:txBody>
          <a:bodyPr/>
          <a:lstStyle/>
          <a:p>
            <a:endParaRPr lang="en-GB"/>
          </a:p>
        </p:txBody>
      </p:sp>
      <p:pic>
        <p:nvPicPr>
          <p:cNvPr id="61" name="Picture 60" descr="NEAdiffdairy20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806" y="1930633"/>
            <a:ext cx="3200400" cy="19564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2" name="Picture 61" descr="NEAdiffdairy20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67006" y="1930633"/>
            <a:ext cx="3080658" cy="1981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3" name="Picture 62" descr="NEAdiffdairy20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2606" y="1930633"/>
            <a:ext cx="3124201" cy="1981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64" name="Rectangle 63"/>
          <p:cNvSpPr/>
          <p:nvPr/>
        </p:nvSpPr>
        <p:spPr>
          <a:xfrm>
            <a:off x="275973" y="2011248"/>
            <a:ext cx="85248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Dairy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64"/>
          <p:cNvGrpSpPr>
            <a:grpSpLocks noChangeAspect="1"/>
          </p:cNvGrpSpPr>
          <p:nvPr/>
        </p:nvGrpSpPr>
        <p:grpSpPr bwMode="auto">
          <a:xfrm>
            <a:off x="456049" y="2083033"/>
            <a:ext cx="1787525" cy="1879600"/>
            <a:chOff x="0" y="-4"/>
            <a:chExt cx="2816" cy="2959"/>
          </a:xfrm>
        </p:grpSpPr>
        <p:sp>
          <p:nvSpPr>
            <p:cNvPr id="66" name="AutoShape 84"/>
            <p:cNvSpPr>
              <a:spLocks noChangeAspect="1" noChangeArrowheads="1" noTextEdit="1"/>
            </p:cNvSpPr>
            <p:nvPr/>
          </p:nvSpPr>
          <p:spPr bwMode="auto">
            <a:xfrm>
              <a:off x="0" y="-4"/>
              <a:ext cx="2816" cy="295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0" y="991"/>
              <a:ext cx="451" cy="224"/>
            </a:xfrm>
            <a:prstGeom prst="rect">
              <a:avLst/>
            </a:prstGeom>
            <a:solidFill>
              <a:srgbClr val="A8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531" y="1019"/>
              <a:ext cx="810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-710 - -100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0" y="1297"/>
              <a:ext cx="451" cy="224"/>
            </a:xfrm>
            <a:prstGeom prst="rect">
              <a:avLst/>
            </a:prstGeom>
            <a:solidFill>
              <a:srgbClr val="E698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531" y="1325"/>
              <a:ext cx="720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-100 - -20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0" y="1601"/>
              <a:ext cx="451" cy="22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531" y="1629"/>
              <a:ext cx="570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-20 - 20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0" y="1904"/>
              <a:ext cx="451" cy="224"/>
            </a:xfrm>
            <a:prstGeom prst="rect">
              <a:avLst/>
            </a:prstGeom>
            <a:solidFill>
              <a:srgbClr val="55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531" y="1933"/>
              <a:ext cx="465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20- 80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0" y="2210"/>
              <a:ext cx="451" cy="224"/>
            </a:xfrm>
            <a:prstGeom prst="rect">
              <a:avLst/>
            </a:prstGeom>
            <a:solidFill>
              <a:srgbClr val="267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531" y="2239"/>
              <a:ext cx="555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80- 200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7" name="Rectangle 76"/>
          <p:cNvSpPr/>
          <p:nvPr/>
        </p:nvSpPr>
        <p:spPr>
          <a:xfrm>
            <a:off x="2045073" y="2091387"/>
            <a:ext cx="1074333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2004-2020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795806" y="2057633"/>
            <a:ext cx="1074333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2004-2040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767606" y="2057633"/>
            <a:ext cx="1074333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2004-2060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314324" y="274637"/>
            <a:ext cx="8543956" cy="1299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Predicted land use changes due to climate change: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noProof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 smtClean="0">
                <a:latin typeface="+mj-lt"/>
                <a:ea typeface="+mj-ea"/>
                <a:cs typeface="+mj-cs"/>
              </a:rPr>
              <a:t>e.g. Dairy vs. Oilseed rape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ata\NEA - National Ecosystem Assessment\Economics group work\100916a - meeting and draft final report\farmland - Unai &amp; UEA - 100831\Emma - new maps\High 2050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952648"/>
            <a:ext cx="2946306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ata\NEA - National Ecosystem Assessment\Economics group work\100916a - meeting and draft final report\farmland - Unai &amp; UEA - 100831\Emma - new maps\Low 2050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996416"/>
            <a:ext cx="2910951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58204" cy="1000132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Predicted change in farm gross margin due to climate change 2004-2050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3138" y="1351072"/>
            <a:ext cx="3680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000" dirty="0" smtClean="0">
                <a:cs typeface="Times New Roman"/>
              </a:rPr>
              <a:t>UKCIP low emissions scenario</a:t>
            </a:r>
            <a:endParaRPr lang="en-GB" sz="2000" dirty="0"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1371" y="1351072"/>
            <a:ext cx="40257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000" dirty="0" smtClean="0">
                <a:cs typeface="Times New Roman"/>
              </a:rPr>
              <a:t>UKCIP high emissions scenario</a:t>
            </a:r>
            <a:endParaRPr lang="en-GB" sz="2000" dirty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46421" y="2900296"/>
            <a:ext cx="3505200" cy="34185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2400" dirty="0">
              <a:latin typeface="+mn-lt"/>
              <a:cs typeface="+mn-cs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GB" sz="2400" dirty="0">
                <a:latin typeface="+mn-lt"/>
                <a:cs typeface="+mn-cs"/>
              </a:rPr>
              <a:t> Modelling the impacts of land use change on river water quality and ecosystems services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GB" sz="2400" dirty="0">
                <a:latin typeface="+mn-lt"/>
                <a:cs typeface="+mn-cs"/>
              </a:rPr>
              <a:t>- and how water </a:t>
            </a:r>
            <a:r>
              <a:rPr lang="en-GB" sz="2400" dirty="0" smtClean="0">
                <a:latin typeface="+mn-lt"/>
                <a:cs typeface="+mn-cs"/>
              </a:rPr>
              <a:t>policies like WFD forces </a:t>
            </a:r>
            <a:r>
              <a:rPr lang="en-GB" sz="2400" dirty="0">
                <a:latin typeface="+mn-lt"/>
                <a:cs typeface="+mn-cs"/>
              </a:rPr>
              <a:t>land use to change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165600" y="803275"/>
            <a:ext cx="4787900" cy="5838825"/>
            <a:chOff x="4165600" y="803519"/>
            <a:chExt cx="4787900" cy="5838582"/>
          </a:xfrm>
        </p:grpSpPr>
        <p:pic>
          <p:nvPicPr>
            <p:cNvPr id="4098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65600" y="803519"/>
              <a:ext cx="4787900" cy="5838582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40983" name="TextBox 7"/>
            <p:cNvSpPr txBox="1">
              <a:spLocks noChangeArrowheads="1"/>
            </p:cNvSpPr>
            <p:nvPr/>
          </p:nvSpPr>
          <p:spPr bwMode="auto">
            <a:xfrm>
              <a:off x="4902200" y="1130300"/>
              <a:ext cx="2108200" cy="6463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b="1"/>
                <a:t>Nitrate leaching per month</a:t>
              </a:r>
            </a:p>
          </p:txBody>
        </p:sp>
      </p:grp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-182563"/>
            <a:ext cx="8737600" cy="1143001"/>
          </a:xfrm>
        </p:spPr>
        <p:txBody>
          <a:bodyPr/>
          <a:lstStyle/>
          <a:p>
            <a:pPr eaLnBrk="1" hangingPunct="1"/>
            <a:r>
              <a:rPr lang="en-GB" sz="3200" smtClean="0"/>
              <a:t>Land use change &amp; water quality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5328" y="1862247"/>
            <a:ext cx="3327400" cy="1201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400" dirty="0">
                <a:latin typeface="+mn-lt"/>
                <a:cs typeface="+mn-cs"/>
              </a:rPr>
              <a:t>Integrated modelling: Linking land use with diffuse water pollution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0798 -0.287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435" grpId="0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457200" y="206750"/>
            <a:ext cx="8386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+mn-lt"/>
              </a:rPr>
              <a:t>What reduces chlorophyll-</a:t>
            </a:r>
            <a:r>
              <a:rPr lang="en-GB" sz="3600" i="1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GB" sz="3600" dirty="0" smtClean="0">
                <a:solidFill>
                  <a:srgbClr val="FF0000"/>
                </a:solidFill>
                <a:latin typeface="+mn-lt"/>
              </a:rPr>
              <a:t> concentrations in rivers?</a:t>
            </a:r>
            <a:endParaRPr lang="en-GB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2867" y="1412924"/>
            <a:ext cx="6371111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Font typeface="Arial" pitchFamily="34" charset="0"/>
              <a:buChar char="•"/>
              <a:tabLst>
                <a:tab pos="449263" algn="l"/>
                <a:tab pos="898525" algn="l"/>
                <a:tab pos="1349375" algn="l"/>
                <a:tab pos="2249488" algn="l"/>
                <a:tab pos="2698750" algn="l"/>
                <a:tab pos="3149600" algn="l"/>
                <a:tab pos="3598863" algn="l"/>
                <a:tab pos="4049713" algn="l"/>
                <a:tab pos="4498975" algn="l"/>
                <a:tab pos="4949825" algn="l"/>
                <a:tab pos="5399088" algn="l"/>
                <a:tab pos="5849938" algn="l"/>
              </a:tabLst>
            </a:pPr>
            <a:r>
              <a:rPr lang="en-GB" sz="3200" dirty="0" smtClean="0">
                <a:latin typeface="+mn-lt"/>
                <a:ea typeface="Times New Roman" pitchFamily="18" charset="0"/>
                <a:cs typeface="Times New Roman"/>
              </a:rPr>
              <a:t> Less ro</a:t>
            </a:r>
            <a:r>
              <a:rPr lang="en-GB" sz="3200" dirty="0" smtClean="0">
                <a:latin typeface="+mn-lt"/>
                <a:ea typeface="Times New Roman" pitchFamily="18" charset="0"/>
              </a:rPr>
              <a:t>ot crops</a:t>
            </a:r>
            <a:endParaRPr lang="en-GB" sz="3200" dirty="0" smtClean="0">
              <a:latin typeface="+mn-lt"/>
              <a:ea typeface="Calibri" pitchFamily="34" charset="0"/>
            </a:endParaRPr>
          </a:p>
          <a:p>
            <a:pPr lvl="0" algn="just">
              <a:lnSpc>
                <a:spcPct val="115000"/>
              </a:lnSpc>
              <a:buFont typeface="Arial" pitchFamily="34" charset="0"/>
              <a:buChar char="•"/>
              <a:tabLst>
                <a:tab pos="449263" algn="l"/>
                <a:tab pos="898525" algn="l"/>
                <a:tab pos="1349375" algn="l"/>
                <a:tab pos="2249488" algn="l"/>
                <a:tab pos="2698750" algn="l"/>
                <a:tab pos="3149600" algn="l"/>
                <a:tab pos="3598863" algn="l"/>
                <a:tab pos="4049713" algn="l"/>
                <a:tab pos="4498975" algn="l"/>
                <a:tab pos="4949825" algn="l"/>
                <a:tab pos="5399088" algn="l"/>
                <a:tab pos="5849938" algn="l"/>
              </a:tabLst>
            </a:pPr>
            <a:r>
              <a:rPr lang="en-GB" sz="3200" dirty="0" smtClean="0">
                <a:latin typeface="+mn-lt"/>
                <a:ea typeface="Times New Roman" pitchFamily="18" charset="0"/>
                <a:cs typeface="Times New Roman"/>
              </a:rPr>
              <a:t> Less </a:t>
            </a:r>
            <a:r>
              <a:rPr lang="en-GB" sz="3200" dirty="0" smtClean="0">
                <a:latin typeface="+mn-lt"/>
                <a:ea typeface="Times New Roman" pitchFamily="18" charset="0"/>
              </a:rPr>
              <a:t>dairy cows</a:t>
            </a:r>
            <a:endParaRPr lang="en-GB" sz="3200" dirty="0" smtClean="0">
              <a:latin typeface="+mn-lt"/>
              <a:ea typeface="Calibri" pitchFamily="34" charset="0"/>
            </a:endParaRPr>
          </a:p>
          <a:p>
            <a:pPr algn="just">
              <a:lnSpc>
                <a:spcPct val="115000"/>
              </a:lnSpc>
              <a:buFont typeface="Arial" pitchFamily="34" charset="0"/>
              <a:buChar char="•"/>
              <a:tabLst>
                <a:tab pos="449263" algn="l"/>
                <a:tab pos="898525" algn="l"/>
                <a:tab pos="1349375" algn="l"/>
                <a:tab pos="2249488" algn="l"/>
                <a:tab pos="2698750" algn="l"/>
                <a:tab pos="3149600" algn="l"/>
                <a:tab pos="3598863" algn="l"/>
                <a:tab pos="4049713" algn="l"/>
                <a:tab pos="4498975" algn="l"/>
                <a:tab pos="4949825" algn="l"/>
                <a:tab pos="5399088" algn="l"/>
                <a:tab pos="5849938" algn="l"/>
              </a:tabLst>
            </a:pPr>
            <a:r>
              <a:rPr lang="en-GB" sz="3200" dirty="0" smtClean="0">
                <a:latin typeface="+mn-lt"/>
                <a:ea typeface="Times New Roman" pitchFamily="18" charset="0"/>
                <a:cs typeface="Times New Roman"/>
              </a:rPr>
              <a:t> Less </a:t>
            </a:r>
            <a:r>
              <a:rPr lang="en-GB" sz="3200" dirty="0" smtClean="0">
                <a:latin typeface="+mn-lt"/>
                <a:ea typeface="Times New Roman" pitchFamily="18" charset="0"/>
              </a:rPr>
              <a:t>suspended sediment</a:t>
            </a:r>
            <a:endParaRPr lang="en-GB" sz="3200" dirty="0" smtClean="0">
              <a:latin typeface="+mn-lt"/>
              <a:ea typeface="Calibri" pitchFamily="34" charset="0"/>
            </a:endParaRPr>
          </a:p>
          <a:p>
            <a:pPr lvl="0" algn="just">
              <a:lnSpc>
                <a:spcPct val="115000"/>
              </a:lnSpc>
              <a:buFont typeface="Arial" pitchFamily="34" charset="0"/>
              <a:buChar char="•"/>
              <a:tabLst>
                <a:tab pos="449263" algn="l"/>
                <a:tab pos="898525" algn="l"/>
                <a:tab pos="1349375" algn="l"/>
                <a:tab pos="2249488" algn="l"/>
                <a:tab pos="2698750" algn="l"/>
                <a:tab pos="3149600" algn="l"/>
                <a:tab pos="3598863" algn="l"/>
                <a:tab pos="4049713" algn="l"/>
                <a:tab pos="4498975" algn="l"/>
                <a:tab pos="4949825" algn="l"/>
                <a:tab pos="5399088" algn="l"/>
                <a:tab pos="5849938" algn="l"/>
              </a:tabLst>
            </a:pPr>
            <a:r>
              <a:rPr lang="en-GB" sz="3200" dirty="0" smtClean="0">
                <a:latin typeface="+mn-lt"/>
                <a:ea typeface="Times New Roman" pitchFamily="18" charset="0"/>
                <a:cs typeface="Times New Roman"/>
              </a:rPr>
              <a:t> Higher river </a:t>
            </a:r>
            <a:r>
              <a:rPr lang="en-GB" sz="3200" dirty="0" smtClean="0">
                <a:latin typeface="+mn-lt"/>
                <a:ea typeface="Times New Roman" pitchFamily="18" charset="0"/>
              </a:rPr>
              <a:t>flows</a:t>
            </a:r>
            <a:endParaRPr lang="en-GB" sz="3200" dirty="0" smtClean="0">
              <a:latin typeface="+mn-lt"/>
              <a:ea typeface="Calibri" pitchFamily="34" charset="0"/>
            </a:endParaRPr>
          </a:p>
          <a:p>
            <a:pPr algn="just">
              <a:lnSpc>
                <a:spcPct val="115000"/>
              </a:lnSpc>
              <a:buFont typeface="Arial" pitchFamily="34" charset="0"/>
              <a:buChar char="•"/>
              <a:tabLst>
                <a:tab pos="449263" algn="l"/>
                <a:tab pos="898525" algn="l"/>
                <a:tab pos="1349375" algn="l"/>
                <a:tab pos="2249488" algn="l"/>
                <a:tab pos="2698750" algn="l"/>
                <a:tab pos="3149600" algn="l"/>
                <a:tab pos="3598863" algn="l"/>
                <a:tab pos="4049713" algn="l"/>
                <a:tab pos="4498975" algn="l"/>
                <a:tab pos="4949825" algn="l"/>
                <a:tab pos="5399088" algn="l"/>
                <a:tab pos="5849938" algn="l"/>
              </a:tabLst>
            </a:pPr>
            <a:r>
              <a:rPr lang="en-GB" sz="3200" dirty="0" smtClean="0">
                <a:latin typeface="+mn-lt"/>
                <a:ea typeface="Times New Roman" pitchFamily="18" charset="0"/>
                <a:cs typeface="Times New Roman"/>
              </a:rPr>
              <a:t> Lower water t</a:t>
            </a:r>
            <a:r>
              <a:rPr lang="en-GB" sz="3200" dirty="0" smtClean="0">
                <a:latin typeface="+mn-lt"/>
                <a:ea typeface="Times New Roman" pitchFamily="18" charset="0"/>
              </a:rPr>
              <a:t>emperature</a:t>
            </a:r>
            <a:endParaRPr lang="en-GB" sz="3200" dirty="0" smtClean="0">
              <a:latin typeface="+mn-lt"/>
              <a:ea typeface="Calibri" pitchFamily="34" charset="0"/>
            </a:endParaRPr>
          </a:p>
          <a:p>
            <a:pPr lvl="0" algn="just">
              <a:lnSpc>
                <a:spcPct val="115000"/>
              </a:lnSpc>
              <a:buFont typeface="Arial" pitchFamily="34" charset="0"/>
              <a:buChar char="•"/>
              <a:tabLst>
                <a:tab pos="449263" algn="l"/>
                <a:tab pos="898525" algn="l"/>
                <a:tab pos="1349375" algn="l"/>
                <a:tab pos="2249488" algn="l"/>
                <a:tab pos="2698750" algn="l"/>
                <a:tab pos="3149600" algn="l"/>
                <a:tab pos="3598863" algn="l"/>
                <a:tab pos="4049713" algn="l"/>
                <a:tab pos="4498975" algn="l"/>
                <a:tab pos="4949825" algn="l"/>
                <a:tab pos="5399088" algn="l"/>
                <a:tab pos="5849938" algn="l"/>
              </a:tabLst>
            </a:pPr>
            <a:r>
              <a:rPr lang="en-GB" sz="3200" dirty="0" smtClean="0">
                <a:latin typeface="+mn-lt"/>
                <a:ea typeface="Times New Roman" pitchFamily="18" charset="0"/>
              </a:rPr>
              <a:t> Higher rainfall</a:t>
            </a:r>
            <a:endParaRPr lang="en-GB" sz="3200" dirty="0" smtClean="0">
              <a:latin typeface="+mn-lt"/>
              <a:ea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672" y="5245466"/>
            <a:ext cx="8918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But do the public value changes in river water quality?</a:t>
            </a:r>
            <a:r>
              <a:rPr lang="en-GB" sz="800" dirty="0" smtClean="0"/>
              <a:t> </a:t>
            </a:r>
          </a:p>
          <a:p>
            <a:endParaRPr lang="en-GB" sz="800" dirty="0" smtClean="0"/>
          </a:p>
          <a:p>
            <a:r>
              <a:rPr lang="en-GB" sz="2800" dirty="0" smtClean="0"/>
              <a:t>And if so....by how much?</a:t>
            </a: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/>
          <p:cNvSpPr>
            <a:spLocks noChangeArrowheads="1"/>
          </p:cNvSpPr>
          <p:nvPr/>
        </p:nvSpPr>
        <p:spPr bwMode="auto">
          <a:xfrm>
            <a:off x="4976816" y="1475763"/>
            <a:ext cx="3060459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5063"/>
                </a:solidFill>
              </a:rPr>
              <a:t>(improvement A)</a:t>
            </a:r>
            <a:endParaRPr lang="en-US" sz="2000" b="1" dirty="0">
              <a:solidFill>
                <a:srgbClr val="005063"/>
              </a:solidFill>
            </a:endParaRPr>
          </a:p>
        </p:txBody>
      </p:sp>
      <p:sp>
        <p:nvSpPr>
          <p:cNvPr id="3" name="Rectangle 45"/>
          <p:cNvSpPr>
            <a:spLocks noChangeArrowheads="1"/>
          </p:cNvSpPr>
          <p:nvPr/>
        </p:nvSpPr>
        <p:spPr bwMode="auto">
          <a:xfrm>
            <a:off x="5150228" y="1463604"/>
            <a:ext cx="2736850" cy="3603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5063"/>
                </a:solidFill>
              </a:rPr>
              <a:t>(improvement B)</a:t>
            </a:r>
            <a:endParaRPr lang="en-US" sz="2000" b="1" dirty="0">
              <a:solidFill>
                <a:srgbClr val="005063"/>
              </a:solidFill>
            </a:endParaRP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black">
          <a:xfrm>
            <a:off x="0" y="2997200"/>
            <a:ext cx="9144000" cy="3860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1880"/>
            <a:ext cx="8229600" cy="960507"/>
          </a:xfrm>
        </p:spPr>
        <p:txBody>
          <a:bodyPr/>
          <a:lstStyle/>
          <a:p>
            <a:r>
              <a:rPr lang="en-GB" sz="3200" b="1" dirty="0" smtClean="0">
                <a:latin typeface="Calibri" pitchFamily="34" charset="0"/>
              </a:rPr>
              <a:t>Valuation methods 1: Stated preference </a:t>
            </a:r>
            <a:br>
              <a:rPr lang="en-GB" sz="3200" b="1" dirty="0" smtClean="0">
                <a:latin typeface="Calibri" pitchFamily="34" charset="0"/>
              </a:rPr>
            </a:br>
            <a:r>
              <a:rPr lang="en-GB" sz="2400" dirty="0" smtClean="0">
                <a:latin typeface="Calibri" pitchFamily="34" charset="0"/>
              </a:rPr>
              <a:t>(contingent valuation; choice experiments; etc.)</a:t>
            </a: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black">
          <a:xfrm>
            <a:off x="1238497" y="1156513"/>
            <a:ext cx="280935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230188" indent="-230188" algn="ctr" eaLnBrk="0" hangingPunct="0">
              <a:lnSpc>
                <a:spcPct val="60000"/>
              </a:lnSpc>
              <a:buSzPct val="125000"/>
              <a:buFont typeface="Wingdings" pitchFamily="2" charset="2"/>
              <a:buNone/>
            </a:pPr>
            <a:r>
              <a:rPr lang="en-US" sz="3200" b="1" dirty="0">
                <a:solidFill>
                  <a:srgbClr val="005063"/>
                </a:solidFill>
              </a:rPr>
              <a:t>STATUS QUO</a:t>
            </a:r>
            <a:r>
              <a:rPr lang="en-US" sz="2000" b="1" dirty="0">
                <a:solidFill>
                  <a:srgbClr val="00A0C6"/>
                </a:solidFill>
              </a:rPr>
              <a:t>	</a:t>
            </a:r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503238" y="1777225"/>
            <a:ext cx="184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SzTx/>
              <a:buFontTx/>
              <a:buNone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5023416" y="1069200"/>
            <a:ext cx="3029834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3200" b="1" dirty="0">
                <a:solidFill>
                  <a:srgbClr val="005063"/>
                </a:solidFill>
              </a:rPr>
              <a:t>ALTERNATIVE 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472238" y="3410125"/>
            <a:ext cx="671512" cy="142875"/>
            <a:chOff x="3954" y="2292"/>
            <a:chExt cx="396" cy="84"/>
          </a:xfrm>
        </p:grpSpPr>
        <p:sp>
          <p:nvSpPr>
            <p:cNvPr id="10256" name="Freeform 37"/>
            <p:cNvSpPr>
              <a:spLocks/>
            </p:cNvSpPr>
            <p:nvPr/>
          </p:nvSpPr>
          <p:spPr bwMode="auto">
            <a:xfrm>
              <a:off x="3954" y="2296"/>
              <a:ext cx="74" cy="66"/>
            </a:xfrm>
            <a:custGeom>
              <a:avLst/>
              <a:gdLst>
                <a:gd name="T0" fmla="*/ 0 w 74"/>
                <a:gd name="T1" fmla="*/ 0 h 66"/>
                <a:gd name="T2" fmla="*/ 14 w 74"/>
                <a:gd name="T3" fmla="*/ 14 h 66"/>
                <a:gd name="T4" fmla="*/ 38 w 74"/>
                <a:gd name="T5" fmla="*/ 48 h 66"/>
                <a:gd name="T6" fmla="*/ 74 w 74"/>
                <a:gd name="T7" fmla="*/ 66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66"/>
                <a:gd name="T14" fmla="*/ 74 w 74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66">
                  <a:moveTo>
                    <a:pt x="0" y="0"/>
                  </a:moveTo>
                  <a:cubicBezTo>
                    <a:pt x="6" y="2"/>
                    <a:pt x="14" y="14"/>
                    <a:pt x="14" y="14"/>
                  </a:cubicBezTo>
                  <a:cubicBezTo>
                    <a:pt x="17" y="39"/>
                    <a:pt x="13" y="44"/>
                    <a:pt x="38" y="48"/>
                  </a:cubicBezTo>
                  <a:cubicBezTo>
                    <a:pt x="41" y="65"/>
                    <a:pt x="58" y="66"/>
                    <a:pt x="74" y="66"/>
                  </a:cubicBezTo>
                </a:path>
              </a:pathLst>
            </a:custGeom>
            <a:noFill/>
            <a:ln w="57150" cap="sq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  <a:buSzTx/>
                <a:buFontTx/>
                <a:buNone/>
              </a:pPr>
              <a:endParaRPr lang="en-GB" sz="2000">
                <a:solidFill>
                  <a:schemeClr val="tx1"/>
                </a:solidFill>
              </a:endParaRPr>
            </a:p>
          </p:txBody>
        </p:sp>
        <p:sp>
          <p:nvSpPr>
            <p:cNvPr id="10257" name="Freeform 38"/>
            <p:cNvSpPr>
              <a:spLocks/>
            </p:cNvSpPr>
            <p:nvPr/>
          </p:nvSpPr>
          <p:spPr bwMode="auto">
            <a:xfrm>
              <a:off x="4028" y="2332"/>
              <a:ext cx="144" cy="38"/>
            </a:xfrm>
            <a:custGeom>
              <a:avLst/>
              <a:gdLst>
                <a:gd name="T0" fmla="*/ 0 w 144"/>
                <a:gd name="T1" fmla="*/ 26 h 38"/>
                <a:gd name="T2" fmla="*/ 24 w 144"/>
                <a:gd name="T3" fmla="*/ 8 h 38"/>
                <a:gd name="T4" fmla="*/ 78 w 144"/>
                <a:gd name="T5" fmla="*/ 18 h 38"/>
                <a:gd name="T6" fmla="*/ 138 w 144"/>
                <a:gd name="T7" fmla="*/ 8 h 38"/>
                <a:gd name="T8" fmla="*/ 144 w 144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38"/>
                <a:gd name="T17" fmla="*/ 144 w 144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38">
                  <a:moveTo>
                    <a:pt x="0" y="26"/>
                  </a:moveTo>
                  <a:cubicBezTo>
                    <a:pt x="11" y="20"/>
                    <a:pt x="13" y="11"/>
                    <a:pt x="24" y="8"/>
                  </a:cubicBezTo>
                  <a:cubicBezTo>
                    <a:pt x="44" y="10"/>
                    <a:pt x="58" y="16"/>
                    <a:pt x="78" y="18"/>
                  </a:cubicBezTo>
                  <a:cubicBezTo>
                    <a:pt x="91" y="38"/>
                    <a:pt x="119" y="11"/>
                    <a:pt x="138" y="8"/>
                  </a:cubicBezTo>
                  <a:cubicBezTo>
                    <a:pt x="144" y="2"/>
                    <a:pt x="144" y="5"/>
                    <a:pt x="144" y="0"/>
                  </a:cubicBezTo>
                </a:path>
              </a:pathLst>
            </a:custGeom>
            <a:noFill/>
            <a:ln w="57150" cap="sq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  <a:buSzTx/>
                <a:buFontTx/>
                <a:buNone/>
              </a:pPr>
              <a:endParaRPr lang="en-GB" sz="2000">
                <a:solidFill>
                  <a:schemeClr val="tx1"/>
                </a:solidFill>
              </a:endParaRPr>
            </a:p>
          </p:txBody>
        </p:sp>
        <p:sp>
          <p:nvSpPr>
            <p:cNvPr id="10258" name="Freeform 39"/>
            <p:cNvSpPr>
              <a:spLocks/>
            </p:cNvSpPr>
            <p:nvPr/>
          </p:nvSpPr>
          <p:spPr bwMode="auto">
            <a:xfrm>
              <a:off x="4180" y="2292"/>
              <a:ext cx="170" cy="84"/>
            </a:xfrm>
            <a:custGeom>
              <a:avLst/>
              <a:gdLst>
                <a:gd name="T0" fmla="*/ 0 w 170"/>
                <a:gd name="T1" fmla="*/ 36 h 84"/>
                <a:gd name="T2" fmla="*/ 14 w 170"/>
                <a:gd name="T3" fmla="*/ 22 h 84"/>
                <a:gd name="T4" fmla="*/ 28 w 170"/>
                <a:gd name="T5" fmla="*/ 8 h 84"/>
                <a:gd name="T6" fmla="*/ 40 w 170"/>
                <a:gd name="T7" fmla="*/ 0 h 84"/>
                <a:gd name="T8" fmla="*/ 68 w 170"/>
                <a:gd name="T9" fmla="*/ 18 h 84"/>
                <a:gd name="T10" fmla="*/ 80 w 170"/>
                <a:gd name="T11" fmla="*/ 48 h 84"/>
                <a:gd name="T12" fmla="*/ 96 w 170"/>
                <a:gd name="T13" fmla="*/ 66 h 84"/>
                <a:gd name="T14" fmla="*/ 132 w 170"/>
                <a:gd name="T15" fmla="*/ 54 h 84"/>
                <a:gd name="T16" fmla="*/ 156 w 170"/>
                <a:gd name="T17" fmla="*/ 62 h 84"/>
                <a:gd name="T18" fmla="*/ 164 w 170"/>
                <a:gd name="T19" fmla="*/ 80 h 84"/>
                <a:gd name="T20" fmla="*/ 170 w 170"/>
                <a:gd name="T21" fmla="*/ 84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84"/>
                <a:gd name="T35" fmla="*/ 170 w 170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84">
                  <a:moveTo>
                    <a:pt x="0" y="36"/>
                  </a:moveTo>
                  <a:cubicBezTo>
                    <a:pt x="3" y="27"/>
                    <a:pt x="4" y="24"/>
                    <a:pt x="14" y="22"/>
                  </a:cubicBezTo>
                  <a:cubicBezTo>
                    <a:pt x="18" y="11"/>
                    <a:pt x="14" y="17"/>
                    <a:pt x="28" y="8"/>
                  </a:cubicBezTo>
                  <a:cubicBezTo>
                    <a:pt x="32" y="5"/>
                    <a:pt x="40" y="0"/>
                    <a:pt x="40" y="0"/>
                  </a:cubicBezTo>
                  <a:cubicBezTo>
                    <a:pt x="61" y="3"/>
                    <a:pt x="58" y="3"/>
                    <a:pt x="68" y="18"/>
                  </a:cubicBezTo>
                  <a:cubicBezTo>
                    <a:pt x="70" y="35"/>
                    <a:pt x="69" y="37"/>
                    <a:pt x="80" y="48"/>
                  </a:cubicBezTo>
                  <a:cubicBezTo>
                    <a:pt x="85" y="64"/>
                    <a:pt x="84" y="58"/>
                    <a:pt x="96" y="66"/>
                  </a:cubicBezTo>
                  <a:cubicBezTo>
                    <a:pt x="110" y="64"/>
                    <a:pt x="119" y="58"/>
                    <a:pt x="132" y="54"/>
                  </a:cubicBezTo>
                  <a:cubicBezTo>
                    <a:pt x="142" y="56"/>
                    <a:pt x="148" y="56"/>
                    <a:pt x="156" y="62"/>
                  </a:cubicBezTo>
                  <a:cubicBezTo>
                    <a:pt x="158" y="67"/>
                    <a:pt x="161" y="76"/>
                    <a:pt x="164" y="80"/>
                  </a:cubicBezTo>
                  <a:cubicBezTo>
                    <a:pt x="166" y="82"/>
                    <a:pt x="170" y="84"/>
                    <a:pt x="170" y="84"/>
                  </a:cubicBezTo>
                </a:path>
              </a:pathLst>
            </a:custGeom>
            <a:noFill/>
            <a:ln w="57150" cap="sq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  <a:buSzTx/>
                <a:buFontTx/>
                <a:buNone/>
              </a:pPr>
              <a:endParaRPr lang="en-GB" sz="2000">
                <a:solidFill>
                  <a:schemeClr val="tx1"/>
                </a:solidFill>
              </a:endParaRPr>
            </a:p>
          </p:txBody>
        </p:sp>
      </p:grpSp>
      <p:pic>
        <p:nvPicPr>
          <p:cNvPr id="10275" name="Picture 1" descr="leeds01_m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25800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6" name="Picture 3" descr="Leedssq_m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836913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2" descr="leeds02_m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827388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2" name="Oval 42"/>
          <p:cNvSpPr>
            <a:spLocks noChangeArrowheads="1"/>
          </p:cNvSpPr>
          <p:nvPr/>
        </p:nvSpPr>
        <p:spPr bwMode="black">
          <a:xfrm>
            <a:off x="2987675" y="50055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black">
          <a:xfrm>
            <a:off x="1476375" y="291641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284" name="Oval 44"/>
          <p:cNvSpPr>
            <a:spLocks noChangeArrowheads="1"/>
          </p:cNvSpPr>
          <p:nvPr/>
        </p:nvSpPr>
        <p:spPr bwMode="black">
          <a:xfrm>
            <a:off x="1908175" y="313231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black">
          <a:xfrm>
            <a:off x="1835150" y="334821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black">
          <a:xfrm>
            <a:off x="1692275" y="39975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black">
          <a:xfrm>
            <a:off x="3132138" y="36371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black">
          <a:xfrm>
            <a:off x="3276600" y="38530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289" name="Oval 49"/>
          <p:cNvSpPr>
            <a:spLocks noChangeArrowheads="1"/>
          </p:cNvSpPr>
          <p:nvPr/>
        </p:nvSpPr>
        <p:spPr bwMode="black">
          <a:xfrm>
            <a:off x="3203575" y="37085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290" name="Oval 50"/>
          <p:cNvSpPr>
            <a:spLocks noChangeArrowheads="1"/>
          </p:cNvSpPr>
          <p:nvPr/>
        </p:nvSpPr>
        <p:spPr bwMode="black">
          <a:xfrm>
            <a:off x="3779838" y="39975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291" name="Oval 51"/>
          <p:cNvSpPr>
            <a:spLocks noChangeArrowheads="1"/>
          </p:cNvSpPr>
          <p:nvPr/>
        </p:nvSpPr>
        <p:spPr bwMode="black">
          <a:xfrm>
            <a:off x="1331913" y="40689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292" name="Oval 52"/>
          <p:cNvSpPr>
            <a:spLocks noChangeArrowheads="1"/>
          </p:cNvSpPr>
          <p:nvPr/>
        </p:nvSpPr>
        <p:spPr bwMode="black">
          <a:xfrm>
            <a:off x="2700338" y="42134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293" name="Oval 53"/>
          <p:cNvSpPr>
            <a:spLocks noChangeArrowheads="1"/>
          </p:cNvSpPr>
          <p:nvPr/>
        </p:nvSpPr>
        <p:spPr bwMode="black">
          <a:xfrm>
            <a:off x="1258888" y="34212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294" name="Oval 54"/>
          <p:cNvSpPr>
            <a:spLocks noChangeArrowheads="1"/>
          </p:cNvSpPr>
          <p:nvPr/>
        </p:nvSpPr>
        <p:spPr bwMode="black">
          <a:xfrm>
            <a:off x="3132138" y="40689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black">
          <a:xfrm>
            <a:off x="4067175" y="39975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296" name="Oval 56"/>
          <p:cNvSpPr>
            <a:spLocks noChangeArrowheads="1"/>
          </p:cNvSpPr>
          <p:nvPr/>
        </p:nvSpPr>
        <p:spPr bwMode="black">
          <a:xfrm>
            <a:off x="3779838" y="45737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black">
          <a:xfrm>
            <a:off x="3348038" y="47896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298" name="Oval 58"/>
          <p:cNvSpPr>
            <a:spLocks noChangeArrowheads="1"/>
          </p:cNvSpPr>
          <p:nvPr/>
        </p:nvSpPr>
        <p:spPr bwMode="black">
          <a:xfrm>
            <a:off x="2555875" y="44293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299" name="Oval 59"/>
          <p:cNvSpPr>
            <a:spLocks noChangeArrowheads="1"/>
          </p:cNvSpPr>
          <p:nvPr/>
        </p:nvSpPr>
        <p:spPr bwMode="black">
          <a:xfrm>
            <a:off x="2987675" y="47896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00" name="Oval 60"/>
          <p:cNvSpPr>
            <a:spLocks noChangeArrowheads="1"/>
          </p:cNvSpPr>
          <p:nvPr/>
        </p:nvSpPr>
        <p:spPr bwMode="black">
          <a:xfrm>
            <a:off x="2195513" y="47896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01" name="Oval 61"/>
          <p:cNvSpPr>
            <a:spLocks noChangeArrowheads="1"/>
          </p:cNvSpPr>
          <p:nvPr/>
        </p:nvSpPr>
        <p:spPr bwMode="black">
          <a:xfrm>
            <a:off x="2339975" y="50770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02" name="Oval 62"/>
          <p:cNvSpPr>
            <a:spLocks noChangeArrowheads="1"/>
          </p:cNvSpPr>
          <p:nvPr/>
        </p:nvSpPr>
        <p:spPr bwMode="black">
          <a:xfrm>
            <a:off x="1547813" y="45737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03" name="Oval 63"/>
          <p:cNvSpPr>
            <a:spLocks noChangeArrowheads="1"/>
          </p:cNvSpPr>
          <p:nvPr/>
        </p:nvSpPr>
        <p:spPr bwMode="black">
          <a:xfrm>
            <a:off x="2555875" y="39244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04" name="Oval 64"/>
          <p:cNvSpPr>
            <a:spLocks noChangeArrowheads="1"/>
          </p:cNvSpPr>
          <p:nvPr/>
        </p:nvSpPr>
        <p:spPr bwMode="black">
          <a:xfrm>
            <a:off x="1908175" y="37816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05" name="Oval 65"/>
          <p:cNvSpPr>
            <a:spLocks noChangeArrowheads="1"/>
          </p:cNvSpPr>
          <p:nvPr/>
        </p:nvSpPr>
        <p:spPr bwMode="black">
          <a:xfrm>
            <a:off x="2339975" y="43562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06" name="Oval 66"/>
          <p:cNvSpPr>
            <a:spLocks noChangeArrowheads="1"/>
          </p:cNvSpPr>
          <p:nvPr/>
        </p:nvSpPr>
        <p:spPr bwMode="black">
          <a:xfrm>
            <a:off x="1979613" y="28449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07" name="Oval 67"/>
          <p:cNvSpPr>
            <a:spLocks noChangeArrowheads="1"/>
          </p:cNvSpPr>
          <p:nvPr/>
        </p:nvSpPr>
        <p:spPr bwMode="black">
          <a:xfrm>
            <a:off x="2124075" y="26290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08" name="Oval 68"/>
          <p:cNvSpPr>
            <a:spLocks noChangeArrowheads="1"/>
          </p:cNvSpPr>
          <p:nvPr/>
        </p:nvSpPr>
        <p:spPr bwMode="black">
          <a:xfrm>
            <a:off x="2555875" y="23401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09" name="Oval 69"/>
          <p:cNvSpPr>
            <a:spLocks noChangeArrowheads="1"/>
          </p:cNvSpPr>
          <p:nvPr/>
        </p:nvSpPr>
        <p:spPr bwMode="black">
          <a:xfrm>
            <a:off x="2627313" y="27735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10" name="Oval 70"/>
          <p:cNvSpPr>
            <a:spLocks noChangeArrowheads="1"/>
          </p:cNvSpPr>
          <p:nvPr/>
        </p:nvSpPr>
        <p:spPr bwMode="black">
          <a:xfrm>
            <a:off x="3132138" y="226871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11" name="Oval 71"/>
          <p:cNvSpPr>
            <a:spLocks noChangeArrowheads="1"/>
          </p:cNvSpPr>
          <p:nvPr/>
        </p:nvSpPr>
        <p:spPr bwMode="black">
          <a:xfrm>
            <a:off x="3203575" y="248461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12" name="Oval 72"/>
          <p:cNvSpPr>
            <a:spLocks noChangeArrowheads="1"/>
          </p:cNvSpPr>
          <p:nvPr/>
        </p:nvSpPr>
        <p:spPr bwMode="black">
          <a:xfrm>
            <a:off x="2771775" y="30608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13" name="Oval 73"/>
          <p:cNvSpPr>
            <a:spLocks noChangeArrowheads="1"/>
          </p:cNvSpPr>
          <p:nvPr/>
        </p:nvSpPr>
        <p:spPr bwMode="black">
          <a:xfrm>
            <a:off x="1763713" y="27735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14" name="Oval 74"/>
          <p:cNvSpPr>
            <a:spLocks noChangeArrowheads="1"/>
          </p:cNvSpPr>
          <p:nvPr/>
        </p:nvSpPr>
        <p:spPr bwMode="black">
          <a:xfrm>
            <a:off x="3203575" y="29894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15" name="Oval 75"/>
          <p:cNvSpPr>
            <a:spLocks noChangeArrowheads="1"/>
          </p:cNvSpPr>
          <p:nvPr/>
        </p:nvSpPr>
        <p:spPr bwMode="black">
          <a:xfrm>
            <a:off x="2411413" y="34212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16" name="Oval 76"/>
          <p:cNvSpPr>
            <a:spLocks noChangeArrowheads="1"/>
          </p:cNvSpPr>
          <p:nvPr/>
        </p:nvSpPr>
        <p:spPr bwMode="black">
          <a:xfrm>
            <a:off x="2986088" y="30592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17" name="Oval 77"/>
          <p:cNvSpPr>
            <a:spLocks noChangeArrowheads="1"/>
          </p:cNvSpPr>
          <p:nvPr/>
        </p:nvSpPr>
        <p:spPr bwMode="black">
          <a:xfrm>
            <a:off x="3201988" y="32751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18" name="Oval 78"/>
          <p:cNvSpPr>
            <a:spLocks noChangeArrowheads="1"/>
          </p:cNvSpPr>
          <p:nvPr/>
        </p:nvSpPr>
        <p:spPr bwMode="black">
          <a:xfrm>
            <a:off x="3417888" y="34910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19" name="Oval 79"/>
          <p:cNvSpPr>
            <a:spLocks noChangeArrowheads="1"/>
          </p:cNvSpPr>
          <p:nvPr/>
        </p:nvSpPr>
        <p:spPr bwMode="black">
          <a:xfrm>
            <a:off x="3633788" y="37069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20" name="Oval 80"/>
          <p:cNvSpPr>
            <a:spLocks noChangeArrowheads="1"/>
          </p:cNvSpPr>
          <p:nvPr/>
        </p:nvSpPr>
        <p:spPr bwMode="black">
          <a:xfrm>
            <a:off x="3849688" y="39228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21" name="Oval 81"/>
          <p:cNvSpPr>
            <a:spLocks noChangeArrowheads="1"/>
          </p:cNvSpPr>
          <p:nvPr/>
        </p:nvSpPr>
        <p:spPr bwMode="black">
          <a:xfrm>
            <a:off x="4065588" y="41387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22" name="Oval 82"/>
          <p:cNvSpPr>
            <a:spLocks noChangeArrowheads="1"/>
          </p:cNvSpPr>
          <p:nvPr/>
        </p:nvSpPr>
        <p:spPr bwMode="black">
          <a:xfrm>
            <a:off x="3419475" y="29894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23" name="Oval 83"/>
          <p:cNvSpPr>
            <a:spLocks noChangeArrowheads="1"/>
          </p:cNvSpPr>
          <p:nvPr/>
        </p:nvSpPr>
        <p:spPr bwMode="black">
          <a:xfrm>
            <a:off x="2916238" y="35657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24" name="Oval 84"/>
          <p:cNvSpPr>
            <a:spLocks noChangeArrowheads="1"/>
          </p:cNvSpPr>
          <p:nvPr/>
        </p:nvSpPr>
        <p:spPr bwMode="black">
          <a:xfrm>
            <a:off x="2627313" y="37816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25" name="Oval 85"/>
          <p:cNvSpPr>
            <a:spLocks noChangeArrowheads="1"/>
          </p:cNvSpPr>
          <p:nvPr/>
        </p:nvSpPr>
        <p:spPr bwMode="black">
          <a:xfrm>
            <a:off x="2339975" y="37816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26" name="Oval 86"/>
          <p:cNvSpPr>
            <a:spLocks noChangeArrowheads="1"/>
          </p:cNvSpPr>
          <p:nvPr/>
        </p:nvSpPr>
        <p:spPr bwMode="black">
          <a:xfrm>
            <a:off x="1547813" y="36371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black">
          <a:xfrm>
            <a:off x="1979613" y="43562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28" name="Oval 88"/>
          <p:cNvSpPr>
            <a:spLocks noChangeArrowheads="1"/>
          </p:cNvSpPr>
          <p:nvPr/>
        </p:nvSpPr>
        <p:spPr bwMode="black">
          <a:xfrm>
            <a:off x="1763713" y="47896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29" name="Oval 89"/>
          <p:cNvSpPr>
            <a:spLocks noChangeArrowheads="1"/>
          </p:cNvSpPr>
          <p:nvPr/>
        </p:nvSpPr>
        <p:spPr bwMode="black">
          <a:xfrm>
            <a:off x="2627313" y="51484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black">
          <a:xfrm>
            <a:off x="3995738" y="37085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31" name="Oval 91"/>
          <p:cNvSpPr>
            <a:spLocks noChangeArrowheads="1"/>
          </p:cNvSpPr>
          <p:nvPr/>
        </p:nvSpPr>
        <p:spPr bwMode="black">
          <a:xfrm>
            <a:off x="2411413" y="25560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32" name="Oval 92"/>
          <p:cNvSpPr>
            <a:spLocks noChangeArrowheads="1"/>
          </p:cNvSpPr>
          <p:nvPr/>
        </p:nvSpPr>
        <p:spPr bwMode="black">
          <a:xfrm>
            <a:off x="1690688" y="26274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33" name="Oval 93"/>
          <p:cNvSpPr>
            <a:spLocks noChangeArrowheads="1"/>
          </p:cNvSpPr>
          <p:nvPr/>
        </p:nvSpPr>
        <p:spPr bwMode="black">
          <a:xfrm>
            <a:off x="1906588" y="28433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34" name="Oval 94"/>
          <p:cNvSpPr>
            <a:spLocks noChangeArrowheads="1"/>
          </p:cNvSpPr>
          <p:nvPr/>
        </p:nvSpPr>
        <p:spPr bwMode="black">
          <a:xfrm>
            <a:off x="2122488" y="30592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35" name="Oval 95"/>
          <p:cNvSpPr>
            <a:spLocks noChangeArrowheads="1"/>
          </p:cNvSpPr>
          <p:nvPr/>
        </p:nvSpPr>
        <p:spPr bwMode="black">
          <a:xfrm>
            <a:off x="2338388" y="32751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36" name="Oval 96"/>
          <p:cNvSpPr>
            <a:spLocks noChangeArrowheads="1"/>
          </p:cNvSpPr>
          <p:nvPr/>
        </p:nvSpPr>
        <p:spPr bwMode="black">
          <a:xfrm>
            <a:off x="2554288" y="34910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37" name="Oval 97"/>
          <p:cNvSpPr>
            <a:spLocks noChangeArrowheads="1"/>
          </p:cNvSpPr>
          <p:nvPr/>
        </p:nvSpPr>
        <p:spPr bwMode="black">
          <a:xfrm>
            <a:off x="2770188" y="37069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38" name="Oval 98"/>
          <p:cNvSpPr>
            <a:spLocks noChangeArrowheads="1"/>
          </p:cNvSpPr>
          <p:nvPr/>
        </p:nvSpPr>
        <p:spPr bwMode="black">
          <a:xfrm>
            <a:off x="2986088" y="39228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39" name="Oval 99"/>
          <p:cNvSpPr>
            <a:spLocks noChangeArrowheads="1"/>
          </p:cNvSpPr>
          <p:nvPr/>
        </p:nvSpPr>
        <p:spPr bwMode="black">
          <a:xfrm>
            <a:off x="3201988" y="41387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40" name="Oval 100"/>
          <p:cNvSpPr>
            <a:spLocks noChangeArrowheads="1"/>
          </p:cNvSpPr>
          <p:nvPr/>
        </p:nvSpPr>
        <p:spPr bwMode="black">
          <a:xfrm>
            <a:off x="3417888" y="43546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41" name="Oval 101"/>
          <p:cNvSpPr>
            <a:spLocks noChangeArrowheads="1"/>
          </p:cNvSpPr>
          <p:nvPr/>
        </p:nvSpPr>
        <p:spPr bwMode="black">
          <a:xfrm>
            <a:off x="3633788" y="45705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42" name="Oval 102"/>
          <p:cNvSpPr>
            <a:spLocks noChangeArrowheads="1"/>
          </p:cNvSpPr>
          <p:nvPr/>
        </p:nvSpPr>
        <p:spPr bwMode="black">
          <a:xfrm>
            <a:off x="3348038" y="46452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43" name="Oval 103"/>
          <p:cNvSpPr>
            <a:spLocks noChangeArrowheads="1"/>
          </p:cNvSpPr>
          <p:nvPr/>
        </p:nvSpPr>
        <p:spPr bwMode="black">
          <a:xfrm>
            <a:off x="2771775" y="39975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44" name="Oval 104"/>
          <p:cNvSpPr>
            <a:spLocks noChangeArrowheads="1"/>
          </p:cNvSpPr>
          <p:nvPr/>
        </p:nvSpPr>
        <p:spPr bwMode="black">
          <a:xfrm>
            <a:off x="2484438" y="32053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45" name="Oval 105"/>
          <p:cNvSpPr>
            <a:spLocks noChangeArrowheads="1"/>
          </p:cNvSpPr>
          <p:nvPr/>
        </p:nvSpPr>
        <p:spPr bwMode="black">
          <a:xfrm>
            <a:off x="3995738" y="32767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46" name="Oval 106"/>
          <p:cNvSpPr>
            <a:spLocks noChangeArrowheads="1"/>
          </p:cNvSpPr>
          <p:nvPr/>
        </p:nvSpPr>
        <p:spPr bwMode="black">
          <a:xfrm>
            <a:off x="3635375" y="27735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47" name="Oval 107"/>
          <p:cNvSpPr>
            <a:spLocks noChangeArrowheads="1"/>
          </p:cNvSpPr>
          <p:nvPr/>
        </p:nvSpPr>
        <p:spPr bwMode="black">
          <a:xfrm>
            <a:off x="2124075" y="23401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48" name="Oval 108"/>
          <p:cNvSpPr>
            <a:spLocks noChangeArrowheads="1"/>
          </p:cNvSpPr>
          <p:nvPr/>
        </p:nvSpPr>
        <p:spPr bwMode="black">
          <a:xfrm>
            <a:off x="1403350" y="32053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49" name="Oval 109"/>
          <p:cNvSpPr>
            <a:spLocks noChangeArrowheads="1"/>
          </p:cNvSpPr>
          <p:nvPr/>
        </p:nvSpPr>
        <p:spPr bwMode="black">
          <a:xfrm>
            <a:off x="3132138" y="27735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50" name="Oval 110"/>
          <p:cNvSpPr>
            <a:spLocks noChangeArrowheads="1"/>
          </p:cNvSpPr>
          <p:nvPr/>
        </p:nvSpPr>
        <p:spPr bwMode="black">
          <a:xfrm>
            <a:off x="2987675" y="42134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51" name="Oval 111"/>
          <p:cNvSpPr>
            <a:spLocks noChangeArrowheads="1"/>
          </p:cNvSpPr>
          <p:nvPr/>
        </p:nvSpPr>
        <p:spPr bwMode="black">
          <a:xfrm>
            <a:off x="1546225" y="29878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52" name="Oval 112"/>
          <p:cNvSpPr>
            <a:spLocks noChangeArrowheads="1"/>
          </p:cNvSpPr>
          <p:nvPr/>
        </p:nvSpPr>
        <p:spPr bwMode="black">
          <a:xfrm>
            <a:off x="1762125" y="32037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53" name="Oval 113"/>
          <p:cNvSpPr>
            <a:spLocks noChangeArrowheads="1"/>
          </p:cNvSpPr>
          <p:nvPr/>
        </p:nvSpPr>
        <p:spPr bwMode="black">
          <a:xfrm>
            <a:off x="1978025" y="34196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54" name="Oval 114"/>
          <p:cNvSpPr>
            <a:spLocks noChangeArrowheads="1"/>
          </p:cNvSpPr>
          <p:nvPr/>
        </p:nvSpPr>
        <p:spPr bwMode="black">
          <a:xfrm>
            <a:off x="2193925" y="36355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55" name="Oval 115"/>
          <p:cNvSpPr>
            <a:spLocks noChangeArrowheads="1"/>
          </p:cNvSpPr>
          <p:nvPr/>
        </p:nvSpPr>
        <p:spPr bwMode="black">
          <a:xfrm>
            <a:off x="2409825" y="38514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56" name="Oval 116"/>
          <p:cNvSpPr>
            <a:spLocks noChangeArrowheads="1"/>
          </p:cNvSpPr>
          <p:nvPr/>
        </p:nvSpPr>
        <p:spPr bwMode="black">
          <a:xfrm>
            <a:off x="2625725" y="40673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57" name="Oval 117"/>
          <p:cNvSpPr>
            <a:spLocks noChangeArrowheads="1"/>
          </p:cNvSpPr>
          <p:nvPr/>
        </p:nvSpPr>
        <p:spPr bwMode="black">
          <a:xfrm>
            <a:off x="2841625" y="42832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58" name="Oval 118"/>
          <p:cNvSpPr>
            <a:spLocks noChangeArrowheads="1"/>
          </p:cNvSpPr>
          <p:nvPr/>
        </p:nvSpPr>
        <p:spPr bwMode="black">
          <a:xfrm>
            <a:off x="3057525" y="44991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59" name="Oval 119"/>
          <p:cNvSpPr>
            <a:spLocks noChangeArrowheads="1"/>
          </p:cNvSpPr>
          <p:nvPr/>
        </p:nvSpPr>
        <p:spPr bwMode="black">
          <a:xfrm>
            <a:off x="3273425" y="47150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60" name="Oval 120"/>
          <p:cNvSpPr>
            <a:spLocks noChangeArrowheads="1"/>
          </p:cNvSpPr>
          <p:nvPr/>
        </p:nvSpPr>
        <p:spPr bwMode="black">
          <a:xfrm>
            <a:off x="3489325" y="49309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61" name="Oval 121"/>
          <p:cNvSpPr>
            <a:spLocks noChangeArrowheads="1"/>
          </p:cNvSpPr>
          <p:nvPr/>
        </p:nvSpPr>
        <p:spPr bwMode="black">
          <a:xfrm>
            <a:off x="1979613" y="39244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62" name="Oval 122"/>
          <p:cNvSpPr>
            <a:spLocks noChangeArrowheads="1"/>
          </p:cNvSpPr>
          <p:nvPr/>
        </p:nvSpPr>
        <p:spPr bwMode="black">
          <a:xfrm>
            <a:off x="2484438" y="47896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63" name="Oval 123"/>
          <p:cNvSpPr>
            <a:spLocks noChangeArrowheads="1"/>
          </p:cNvSpPr>
          <p:nvPr/>
        </p:nvSpPr>
        <p:spPr bwMode="black">
          <a:xfrm>
            <a:off x="3708400" y="46452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64" name="Oval 124"/>
          <p:cNvSpPr>
            <a:spLocks noChangeArrowheads="1"/>
          </p:cNvSpPr>
          <p:nvPr/>
        </p:nvSpPr>
        <p:spPr bwMode="black">
          <a:xfrm>
            <a:off x="6948488" y="50055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65" name="Oval 125"/>
          <p:cNvSpPr>
            <a:spLocks noChangeArrowheads="1"/>
          </p:cNvSpPr>
          <p:nvPr/>
        </p:nvSpPr>
        <p:spPr bwMode="black">
          <a:xfrm>
            <a:off x="5437188" y="291641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66" name="Oval 126"/>
          <p:cNvSpPr>
            <a:spLocks noChangeArrowheads="1"/>
          </p:cNvSpPr>
          <p:nvPr/>
        </p:nvSpPr>
        <p:spPr bwMode="black">
          <a:xfrm>
            <a:off x="5868988" y="313231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67" name="Oval 127"/>
          <p:cNvSpPr>
            <a:spLocks noChangeArrowheads="1"/>
          </p:cNvSpPr>
          <p:nvPr/>
        </p:nvSpPr>
        <p:spPr bwMode="black">
          <a:xfrm>
            <a:off x="5795963" y="334821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68" name="Oval 128"/>
          <p:cNvSpPr>
            <a:spLocks noChangeArrowheads="1"/>
          </p:cNvSpPr>
          <p:nvPr/>
        </p:nvSpPr>
        <p:spPr bwMode="black">
          <a:xfrm>
            <a:off x="5653088" y="39975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69" name="Oval 129"/>
          <p:cNvSpPr>
            <a:spLocks noChangeArrowheads="1"/>
          </p:cNvSpPr>
          <p:nvPr/>
        </p:nvSpPr>
        <p:spPr bwMode="black">
          <a:xfrm>
            <a:off x="7092950" y="36371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70" name="Oval 130"/>
          <p:cNvSpPr>
            <a:spLocks noChangeArrowheads="1"/>
          </p:cNvSpPr>
          <p:nvPr/>
        </p:nvSpPr>
        <p:spPr bwMode="black">
          <a:xfrm>
            <a:off x="7237413" y="38530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71" name="Oval 131"/>
          <p:cNvSpPr>
            <a:spLocks noChangeArrowheads="1"/>
          </p:cNvSpPr>
          <p:nvPr/>
        </p:nvSpPr>
        <p:spPr bwMode="black">
          <a:xfrm>
            <a:off x="7164388" y="37085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72" name="Oval 132"/>
          <p:cNvSpPr>
            <a:spLocks noChangeArrowheads="1"/>
          </p:cNvSpPr>
          <p:nvPr/>
        </p:nvSpPr>
        <p:spPr bwMode="black">
          <a:xfrm>
            <a:off x="7740650" y="39975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73" name="Oval 133"/>
          <p:cNvSpPr>
            <a:spLocks noChangeArrowheads="1"/>
          </p:cNvSpPr>
          <p:nvPr/>
        </p:nvSpPr>
        <p:spPr bwMode="black">
          <a:xfrm>
            <a:off x="5292725" y="40689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74" name="Oval 134"/>
          <p:cNvSpPr>
            <a:spLocks noChangeArrowheads="1"/>
          </p:cNvSpPr>
          <p:nvPr/>
        </p:nvSpPr>
        <p:spPr bwMode="black">
          <a:xfrm>
            <a:off x="6661150" y="42134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75" name="Oval 135"/>
          <p:cNvSpPr>
            <a:spLocks noChangeArrowheads="1"/>
          </p:cNvSpPr>
          <p:nvPr/>
        </p:nvSpPr>
        <p:spPr bwMode="black">
          <a:xfrm>
            <a:off x="5219700" y="34212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76" name="Oval 136"/>
          <p:cNvSpPr>
            <a:spLocks noChangeArrowheads="1"/>
          </p:cNvSpPr>
          <p:nvPr/>
        </p:nvSpPr>
        <p:spPr bwMode="black">
          <a:xfrm>
            <a:off x="7092950" y="40689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77" name="Oval 137"/>
          <p:cNvSpPr>
            <a:spLocks noChangeArrowheads="1"/>
          </p:cNvSpPr>
          <p:nvPr/>
        </p:nvSpPr>
        <p:spPr bwMode="black">
          <a:xfrm>
            <a:off x="8027988" y="39975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78" name="Oval 138"/>
          <p:cNvSpPr>
            <a:spLocks noChangeArrowheads="1"/>
          </p:cNvSpPr>
          <p:nvPr/>
        </p:nvSpPr>
        <p:spPr bwMode="black">
          <a:xfrm>
            <a:off x="7740650" y="45737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79" name="Oval 139"/>
          <p:cNvSpPr>
            <a:spLocks noChangeArrowheads="1"/>
          </p:cNvSpPr>
          <p:nvPr/>
        </p:nvSpPr>
        <p:spPr bwMode="black">
          <a:xfrm>
            <a:off x="7308850" y="47896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80" name="Oval 140"/>
          <p:cNvSpPr>
            <a:spLocks noChangeArrowheads="1"/>
          </p:cNvSpPr>
          <p:nvPr/>
        </p:nvSpPr>
        <p:spPr bwMode="black">
          <a:xfrm>
            <a:off x="6516688" y="44293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81" name="Oval 141"/>
          <p:cNvSpPr>
            <a:spLocks noChangeArrowheads="1"/>
          </p:cNvSpPr>
          <p:nvPr/>
        </p:nvSpPr>
        <p:spPr bwMode="black">
          <a:xfrm>
            <a:off x="6948488" y="47896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82" name="Oval 142"/>
          <p:cNvSpPr>
            <a:spLocks noChangeArrowheads="1"/>
          </p:cNvSpPr>
          <p:nvPr/>
        </p:nvSpPr>
        <p:spPr bwMode="black">
          <a:xfrm>
            <a:off x="6156325" y="47896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83" name="Oval 143"/>
          <p:cNvSpPr>
            <a:spLocks noChangeArrowheads="1"/>
          </p:cNvSpPr>
          <p:nvPr/>
        </p:nvSpPr>
        <p:spPr bwMode="black">
          <a:xfrm>
            <a:off x="6300788" y="50770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84" name="Oval 144"/>
          <p:cNvSpPr>
            <a:spLocks noChangeArrowheads="1"/>
          </p:cNvSpPr>
          <p:nvPr/>
        </p:nvSpPr>
        <p:spPr bwMode="black">
          <a:xfrm>
            <a:off x="5508625" y="45737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85" name="Oval 145"/>
          <p:cNvSpPr>
            <a:spLocks noChangeArrowheads="1"/>
          </p:cNvSpPr>
          <p:nvPr/>
        </p:nvSpPr>
        <p:spPr bwMode="black">
          <a:xfrm>
            <a:off x="6516688" y="39244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86" name="Oval 146"/>
          <p:cNvSpPr>
            <a:spLocks noChangeArrowheads="1"/>
          </p:cNvSpPr>
          <p:nvPr/>
        </p:nvSpPr>
        <p:spPr bwMode="black">
          <a:xfrm>
            <a:off x="5868988" y="37816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87" name="Oval 147"/>
          <p:cNvSpPr>
            <a:spLocks noChangeArrowheads="1"/>
          </p:cNvSpPr>
          <p:nvPr/>
        </p:nvSpPr>
        <p:spPr bwMode="black">
          <a:xfrm>
            <a:off x="6300788" y="43562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88" name="Oval 148"/>
          <p:cNvSpPr>
            <a:spLocks noChangeArrowheads="1"/>
          </p:cNvSpPr>
          <p:nvPr/>
        </p:nvSpPr>
        <p:spPr bwMode="black">
          <a:xfrm>
            <a:off x="5940425" y="28449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89" name="Oval 149"/>
          <p:cNvSpPr>
            <a:spLocks noChangeArrowheads="1"/>
          </p:cNvSpPr>
          <p:nvPr/>
        </p:nvSpPr>
        <p:spPr bwMode="black">
          <a:xfrm>
            <a:off x="6084888" y="26290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90" name="Oval 150"/>
          <p:cNvSpPr>
            <a:spLocks noChangeArrowheads="1"/>
          </p:cNvSpPr>
          <p:nvPr/>
        </p:nvSpPr>
        <p:spPr bwMode="black">
          <a:xfrm>
            <a:off x="6516688" y="23401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91" name="Oval 151"/>
          <p:cNvSpPr>
            <a:spLocks noChangeArrowheads="1"/>
          </p:cNvSpPr>
          <p:nvPr/>
        </p:nvSpPr>
        <p:spPr bwMode="black">
          <a:xfrm>
            <a:off x="6588125" y="27735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92" name="Oval 152"/>
          <p:cNvSpPr>
            <a:spLocks noChangeArrowheads="1"/>
          </p:cNvSpPr>
          <p:nvPr/>
        </p:nvSpPr>
        <p:spPr bwMode="black">
          <a:xfrm>
            <a:off x="7092950" y="226871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93" name="Oval 153"/>
          <p:cNvSpPr>
            <a:spLocks noChangeArrowheads="1"/>
          </p:cNvSpPr>
          <p:nvPr/>
        </p:nvSpPr>
        <p:spPr bwMode="black">
          <a:xfrm>
            <a:off x="7164388" y="248461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94" name="Oval 154"/>
          <p:cNvSpPr>
            <a:spLocks noChangeArrowheads="1"/>
          </p:cNvSpPr>
          <p:nvPr/>
        </p:nvSpPr>
        <p:spPr bwMode="black">
          <a:xfrm>
            <a:off x="6732588" y="30608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95" name="Oval 155"/>
          <p:cNvSpPr>
            <a:spLocks noChangeArrowheads="1"/>
          </p:cNvSpPr>
          <p:nvPr/>
        </p:nvSpPr>
        <p:spPr bwMode="black">
          <a:xfrm>
            <a:off x="5724525" y="27735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96" name="Oval 156"/>
          <p:cNvSpPr>
            <a:spLocks noChangeArrowheads="1"/>
          </p:cNvSpPr>
          <p:nvPr/>
        </p:nvSpPr>
        <p:spPr bwMode="black">
          <a:xfrm>
            <a:off x="7164388" y="29894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97" name="Oval 157"/>
          <p:cNvSpPr>
            <a:spLocks noChangeArrowheads="1"/>
          </p:cNvSpPr>
          <p:nvPr/>
        </p:nvSpPr>
        <p:spPr bwMode="black">
          <a:xfrm>
            <a:off x="6372225" y="34212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98" name="Oval 158"/>
          <p:cNvSpPr>
            <a:spLocks noChangeArrowheads="1"/>
          </p:cNvSpPr>
          <p:nvPr/>
        </p:nvSpPr>
        <p:spPr bwMode="black">
          <a:xfrm>
            <a:off x="6946900" y="30592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399" name="Oval 159"/>
          <p:cNvSpPr>
            <a:spLocks noChangeArrowheads="1"/>
          </p:cNvSpPr>
          <p:nvPr/>
        </p:nvSpPr>
        <p:spPr bwMode="black">
          <a:xfrm>
            <a:off x="7162800" y="32751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00" name="Oval 160"/>
          <p:cNvSpPr>
            <a:spLocks noChangeArrowheads="1"/>
          </p:cNvSpPr>
          <p:nvPr/>
        </p:nvSpPr>
        <p:spPr bwMode="black">
          <a:xfrm>
            <a:off x="7378700" y="34910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01" name="Oval 161"/>
          <p:cNvSpPr>
            <a:spLocks noChangeArrowheads="1"/>
          </p:cNvSpPr>
          <p:nvPr/>
        </p:nvSpPr>
        <p:spPr bwMode="black">
          <a:xfrm>
            <a:off x="7594600" y="37069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02" name="Oval 162"/>
          <p:cNvSpPr>
            <a:spLocks noChangeArrowheads="1"/>
          </p:cNvSpPr>
          <p:nvPr/>
        </p:nvSpPr>
        <p:spPr bwMode="black">
          <a:xfrm>
            <a:off x="7810500" y="39228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03" name="Oval 163"/>
          <p:cNvSpPr>
            <a:spLocks noChangeArrowheads="1"/>
          </p:cNvSpPr>
          <p:nvPr/>
        </p:nvSpPr>
        <p:spPr bwMode="black">
          <a:xfrm>
            <a:off x="8026400" y="41387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04" name="Oval 164"/>
          <p:cNvSpPr>
            <a:spLocks noChangeArrowheads="1"/>
          </p:cNvSpPr>
          <p:nvPr/>
        </p:nvSpPr>
        <p:spPr bwMode="black">
          <a:xfrm>
            <a:off x="7380288" y="29894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05" name="Oval 165"/>
          <p:cNvSpPr>
            <a:spLocks noChangeArrowheads="1"/>
          </p:cNvSpPr>
          <p:nvPr/>
        </p:nvSpPr>
        <p:spPr bwMode="black">
          <a:xfrm>
            <a:off x="6877050" y="35657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06" name="Oval 166"/>
          <p:cNvSpPr>
            <a:spLocks noChangeArrowheads="1"/>
          </p:cNvSpPr>
          <p:nvPr/>
        </p:nvSpPr>
        <p:spPr bwMode="black">
          <a:xfrm>
            <a:off x="6588125" y="37816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07" name="Oval 167"/>
          <p:cNvSpPr>
            <a:spLocks noChangeArrowheads="1"/>
          </p:cNvSpPr>
          <p:nvPr/>
        </p:nvSpPr>
        <p:spPr bwMode="black">
          <a:xfrm>
            <a:off x="6300788" y="37816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08" name="Oval 168"/>
          <p:cNvSpPr>
            <a:spLocks noChangeArrowheads="1"/>
          </p:cNvSpPr>
          <p:nvPr/>
        </p:nvSpPr>
        <p:spPr bwMode="black">
          <a:xfrm>
            <a:off x="5508625" y="36371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09" name="Oval 169"/>
          <p:cNvSpPr>
            <a:spLocks noChangeArrowheads="1"/>
          </p:cNvSpPr>
          <p:nvPr/>
        </p:nvSpPr>
        <p:spPr bwMode="black">
          <a:xfrm>
            <a:off x="5940425" y="43562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10" name="Oval 170"/>
          <p:cNvSpPr>
            <a:spLocks noChangeArrowheads="1"/>
          </p:cNvSpPr>
          <p:nvPr/>
        </p:nvSpPr>
        <p:spPr bwMode="black">
          <a:xfrm>
            <a:off x="5724525" y="47896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11" name="Oval 171"/>
          <p:cNvSpPr>
            <a:spLocks noChangeArrowheads="1"/>
          </p:cNvSpPr>
          <p:nvPr/>
        </p:nvSpPr>
        <p:spPr bwMode="black">
          <a:xfrm>
            <a:off x="6588125" y="51484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12" name="Oval 172"/>
          <p:cNvSpPr>
            <a:spLocks noChangeArrowheads="1"/>
          </p:cNvSpPr>
          <p:nvPr/>
        </p:nvSpPr>
        <p:spPr bwMode="black">
          <a:xfrm>
            <a:off x="7956550" y="37085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13" name="Oval 173"/>
          <p:cNvSpPr>
            <a:spLocks noChangeArrowheads="1"/>
          </p:cNvSpPr>
          <p:nvPr/>
        </p:nvSpPr>
        <p:spPr bwMode="black">
          <a:xfrm>
            <a:off x="6372225" y="25560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14" name="Oval 174"/>
          <p:cNvSpPr>
            <a:spLocks noChangeArrowheads="1"/>
          </p:cNvSpPr>
          <p:nvPr/>
        </p:nvSpPr>
        <p:spPr bwMode="black">
          <a:xfrm>
            <a:off x="5651500" y="26274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15" name="Oval 175"/>
          <p:cNvSpPr>
            <a:spLocks noChangeArrowheads="1"/>
          </p:cNvSpPr>
          <p:nvPr/>
        </p:nvSpPr>
        <p:spPr bwMode="black">
          <a:xfrm>
            <a:off x="5867400" y="28433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16" name="Oval 176"/>
          <p:cNvSpPr>
            <a:spLocks noChangeArrowheads="1"/>
          </p:cNvSpPr>
          <p:nvPr/>
        </p:nvSpPr>
        <p:spPr bwMode="black">
          <a:xfrm>
            <a:off x="6083300" y="30592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17" name="Oval 177"/>
          <p:cNvSpPr>
            <a:spLocks noChangeArrowheads="1"/>
          </p:cNvSpPr>
          <p:nvPr/>
        </p:nvSpPr>
        <p:spPr bwMode="black">
          <a:xfrm>
            <a:off x="6299200" y="32751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18" name="Oval 178"/>
          <p:cNvSpPr>
            <a:spLocks noChangeArrowheads="1"/>
          </p:cNvSpPr>
          <p:nvPr/>
        </p:nvSpPr>
        <p:spPr bwMode="black">
          <a:xfrm>
            <a:off x="6515100" y="34910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19" name="Oval 179"/>
          <p:cNvSpPr>
            <a:spLocks noChangeArrowheads="1"/>
          </p:cNvSpPr>
          <p:nvPr/>
        </p:nvSpPr>
        <p:spPr bwMode="black">
          <a:xfrm>
            <a:off x="6731000" y="37069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20" name="Oval 180"/>
          <p:cNvSpPr>
            <a:spLocks noChangeArrowheads="1"/>
          </p:cNvSpPr>
          <p:nvPr/>
        </p:nvSpPr>
        <p:spPr bwMode="black">
          <a:xfrm>
            <a:off x="6946900" y="39228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21" name="Oval 181"/>
          <p:cNvSpPr>
            <a:spLocks noChangeArrowheads="1"/>
          </p:cNvSpPr>
          <p:nvPr/>
        </p:nvSpPr>
        <p:spPr bwMode="black">
          <a:xfrm>
            <a:off x="7162800" y="41387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22" name="Oval 182"/>
          <p:cNvSpPr>
            <a:spLocks noChangeArrowheads="1"/>
          </p:cNvSpPr>
          <p:nvPr/>
        </p:nvSpPr>
        <p:spPr bwMode="black">
          <a:xfrm>
            <a:off x="7378700" y="43546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23" name="Oval 183"/>
          <p:cNvSpPr>
            <a:spLocks noChangeArrowheads="1"/>
          </p:cNvSpPr>
          <p:nvPr/>
        </p:nvSpPr>
        <p:spPr bwMode="black">
          <a:xfrm>
            <a:off x="7594600" y="45705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24" name="Oval 184"/>
          <p:cNvSpPr>
            <a:spLocks noChangeArrowheads="1"/>
          </p:cNvSpPr>
          <p:nvPr/>
        </p:nvSpPr>
        <p:spPr bwMode="black">
          <a:xfrm>
            <a:off x="7308850" y="46452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25" name="Oval 185"/>
          <p:cNvSpPr>
            <a:spLocks noChangeArrowheads="1"/>
          </p:cNvSpPr>
          <p:nvPr/>
        </p:nvSpPr>
        <p:spPr bwMode="black">
          <a:xfrm>
            <a:off x="6732588" y="39975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26" name="Oval 186"/>
          <p:cNvSpPr>
            <a:spLocks noChangeArrowheads="1"/>
          </p:cNvSpPr>
          <p:nvPr/>
        </p:nvSpPr>
        <p:spPr bwMode="black">
          <a:xfrm>
            <a:off x="6445250" y="32053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27" name="Oval 187"/>
          <p:cNvSpPr>
            <a:spLocks noChangeArrowheads="1"/>
          </p:cNvSpPr>
          <p:nvPr/>
        </p:nvSpPr>
        <p:spPr bwMode="black">
          <a:xfrm>
            <a:off x="7956550" y="32767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28" name="Oval 188"/>
          <p:cNvSpPr>
            <a:spLocks noChangeArrowheads="1"/>
          </p:cNvSpPr>
          <p:nvPr/>
        </p:nvSpPr>
        <p:spPr bwMode="black">
          <a:xfrm>
            <a:off x="7596188" y="27735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29" name="Oval 189"/>
          <p:cNvSpPr>
            <a:spLocks noChangeArrowheads="1"/>
          </p:cNvSpPr>
          <p:nvPr/>
        </p:nvSpPr>
        <p:spPr bwMode="black">
          <a:xfrm>
            <a:off x="6084888" y="23401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30" name="Oval 190"/>
          <p:cNvSpPr>
            <a:spLocks noChangeArrowheads="1"/>
          </p:cNvSpPr>
          <p:nvPr/>
        </p:nvSpPr>
        <p:spPr bwMode="black">
          <a:xfrm>
            <a:off x="5364163" y="32053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31" name="Oval 191"/>
          <p:cNvSpPr>
            <a:spLocks noChangeArrowheads="1"/>
          </p:cNvSpPr>
          <p:nvPr/>
        </p:nvSpPr>
        <p:spPr bwMode="black">
          <a:xfrm>
            <a:off x="7092950" y="27735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32" name="Oval 192"/>
          <p:cNvSpPr>
            <a:spLocks noChangeArrowheads="1"/>
          </p:cNvSpPr>
          <p:nvPr/>
        </p:nvSpPr>
        <p:spPr bwMode="black">
          <a:xfrm>
            <a:off x="6948488" y="42134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33" name="Oval 193"/>
          <p:cNvSpPr>
            <a:spLocks noChangeArrowheads="1"/>
          </p:cNvSpPr>
          <p:nvPr/>
        </p:nvSpPr>
        <p:spPr bwMode="black">
          <a:xfrm>
            <a:off x="5507038" y="29878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34" name="Oval 194"/>
          <p:cNvSpPr>
            <a:spLocks noChangeArrowheads="1"/>
          </p:cNvSpPr>
          <p:nvPr/>
        </p:nvSpPr>
        <p:spPr bwMode="black">
          <a:xfrm>
            <a:off x="5722938" y="32037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35" name="Oval 195"/>
          <p:cNvSpPr>
            <a:spLocks noChangeArrowheads="1"/>
          </p:cNvSpPr>
          <p:nvPr/>
        </p:nvSpPr>
        <p:spPr bwMode="black">
          <a:xfrm>
            <a:off x="5938838" y="34196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36" name="Oval 196"/>
          <p:cNvSpPr>
            <a:spLocks noChangeArrowheads="1"/>
          </p:cNvSpPr>
          <p:nvPr/>
        </p:nvSpPr>
        <p:spPr bwMode="black">
          <a:xfrm>
            <a:off x="6154738" y="36355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37" name="Oval 197"/>
          <p:cNvSpPr>
            <a:spLocks noChangeArrowheads="1"/>
          </p:cNvSpPr>
          <p:nvPr/>
        </p:nvSpPr>
        <p:spPr bwMode="black">
          <a:xfrm>
            <a:off x="6370638" y="38514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38" name="Oval 198"/>
          <p:cNvSpPr>
            <a:spLocks noChangeArrowheads="1"/>
          </p:cNvSpPr>
          <p:nvPr/>
        </p:nvSpPr>
        <p:spPr bwMode="black">
          <a:xfrm>
            <a:off x="6586538" y="40673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39" name="Oval 199"/>
          <p:cNvSpPr>
            <a:spLocks noChangeArrowheads="1"/>
          </p:cNvSpPr>
          <p:nvPr/>
        </p:nvSpPr>
        <p:spPr bwMode="black">
          <a:xfrm>
            <a:off x="6802438" y="42832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40" name="Oval 200"/>
          <p:cNvSpPr>
            <a:spLocks noChangeArrowheads="1"/>
          </p:cNvSpPr>
          <p:nvPr/>
        </p:nvSpPr>
        <p:spPr bwMode="black">
          <a:xfrm>
            <a:off x="7018338" y="44991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41" name="Oval 201"/>
          <p:cNvSpPr>
            <a:spLocks noChangeArrowheads="1"/>
          </p:cNvSpPr>
          <p:nvPr/>
        </p:nvSpPr>
        <p:spPr bwMode="black">
          <a:xfrm>
            <a:off x="7234238" y="47150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42" name="Oval 202"/>
          <p:cNvSpPr>
            <a:spLocks noChangeArrowheads="1"/>
          </p:cNvSpPr>
          <p:nvPr/>
        </p:nvSpPr>
        <p:spPr bwMode="black">
          <a:xfrm>
            <a:off x="7450138" y="49309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43" name="Oval 203"/>
          <p:cNvSpPr>
            <a:spLocks noChangeArrowheads="1"/>
          </p:cNvSpPr>
          <p:nvPr/>
        </p:nvSpPr>
        <p:spPr bwMode="black">
          <a:xfrm>
            <a:off x="5940425" y="39244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44" name="Oval 204"/>
          <p:cNvSpPr>
            <a:spLocks noChangeArrowheads="1"/>
          </p:cNvSpPr>
          <p:nvPr/>
        </p:nvSpPr>
        <p:spPr bwMode="black">
          <a:xfrm>
            <a:off x="6445250" y="47896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10445" name="Oval 205"/>
          <p:cNvSpPr>
            <a:spLocks noChangeArrowheads="1"/>
          </p:cNvSpPr>
          <p:nvPr/>
        </p:nvSpPr>
        <p:spPr bwMode="black">
          <a:xfrm>
            <a:off x="7669213" y="46452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anchor="ctr"/>
          <a:lstStyle/>
          <a:p>
            <a:endParaRPr lang="en-GB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9627" y="6083774"/>
            <a:ext cx="8713787" cy="677108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GB" sz="1900" dirty="0">
                <a:solidFill>
                  <a:srgbClr val="005063"/>
                </a:solidFill>
                <a:latin typeface="+mn-lt"/>
              </a:rPr>
              <a:t>Spatially dispersed sampling to capture real world variation in the availability and quality of the improvement site and substitutes  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26248" y="6058133"/>
            <a:ext cx="8899002" cy="677108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GB" sz="1900" dirty="0">
                <a:solidFill>
                  <a:srgbClr val="005063"/>
                </a:solidFill>
                <a:latin typeface="+mn-lt"/>
              </a:rPr>
              <a:t>Looking at </a:t>
            </a:r>
            <a:r>
              <a:rPr lang="en-GB" sz="1900" dirty="0" smtClean="0">
                <a:solidFill>
                  <a:srgbClr val="005063"/>
                </a:solidFill>
                <a:latin typeface="+mn-lt"/>
              </a:rPr>
              <a:t>more than one change shows how the value of each successive improvement diminishes. This avoids overstating the value </a:t>
            </a:r>
            <a:r>
              <a:rPr lang="en-GB" sz="1900" dirty="0">
                <a:solidFill>
                  <a:srgbClr val="005063"/>
                </a:solidFill>
                <a:latin typeface="+mn-lt"/>
              </a:rPr>
              <a:t>of multiple </a:t>
            </a:r>
            <a:r>
              <a:rPr lang="en-GB" sz="1900" dirty="0" smtClean="0">
                <a:solidFill>
                  <a:srgbClr val="005063"/>
                </a:solidFill>
                <a:latin typeface="+mn-lt"/>
              </a:rPr>
              <a:t>improvements </a:t>
            </a:r>
            <a:endParaRPr lang="en-GB" sz="1900" dirty="0">
              <a:solidFill>
                <a:srgbClr val="005063"/>
              </a:solidFill>
              <a:latin typeface="+mn-lt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50030" y="5628904"/>
            <a:ext cx="336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SAME WATER BILL</a:t>
            </a:r>
            <a:endParaRPr lang="en-GB" b="1" dirty="0"/>
          </a:p>
        </p:txBody>
      </p:sp>
      <p:sp>
        <p:nvSpPr>
          <p:cNvPr id="187" name="TextBox 186"/>
          <p:cNvSpPr txBox="1"/>
          <p:nvPr/>
        </p:nvSpPr>
        <p:spPr>
          <a:xfrm>
            <a:off x="4914305" y="5626929"/>
            <a:ext cx="336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WATER BILL + £ X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1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1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1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1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1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1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1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1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1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1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1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1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1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1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1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1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1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1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1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1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1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2000"/>
                                        <p:tgtEl>
                                          <p:spTgt spid="1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1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1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1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1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1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20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20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20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20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20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20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20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20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20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0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2000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20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200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20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20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20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0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20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2000"/>
                                        <p:tgtEl>
                                          <p:spTgt spid="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20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2000"/>
                                        <p:tgtEl>
                                          <p:spTgt spid="1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2000"/>
                                        <p:tgtEl>
                                          <p:spTgt spid="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2000"/>
                                        <p:tgtEl>
                                          <p:spTgt spid="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2000"/>
                                        <p:tgtEl>
                                          <p:spTgt spid="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2000"/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000"/>
                                        <p:tgtEl>
                                          <p:spTgt spid="1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2000"/>
                                        <p:tgtEl>
                                          <p:spTgt spid="1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2000"/>
                                        <p:tgtEl>
                                          <p:spTgt spid="1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20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20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2000"/>
                                        <p:tgtEl>
                                          <p:spTgt spid="1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2000"/>
                                        <p:tgtEl>
                                          <p:spTgt spid="1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2000"/>
                                        <p:tgtEl>
                                          <p:spTgt spid="1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2000"/>
                                        <p:tgtEl>
                                          <p:spTgt spid="1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2000"/>
                                        <p:tgtEl>
                                          <p:spTgt spid="1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2000"/>
                                        <p:tgtEl>
                                          <p:spTgt spid="1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2000"/>
                                        <p:tgtEl>
                                          <p:spTgt spid="1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2000"/>
                                        <p:tgtEl>
                                          <p:spTgt spid="1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2000"/>
                                        <p:tgtEl>
                                          <p:spTgt spid="1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2000"/>
                                        <p:tgtEl>
                                          <p:spTgt spid="1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2000"/>
                                        <p:tgtEl>
                                          <p:spTgt spid="1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2000"/>
                                        <p:tgtEl>
                                          <p:spTgt spid="1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2000"/>
                                        <p:tgtEl>
                                          <p:spTgt spid="1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2000"/>
                                        <p:tgtEl>
                                          <p:spTgt spid="1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2000"/>
                                        <p:tgtEl>
                                          <p:spTgt spid="10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2000"/>
                                        <p:tgtEl>
                                          <p:spTgt spid="1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2000"/>
                                        <p:tgtEl>
                                          <p:spTgt spid="10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2000"/>
                                        <p:tgtEl>
                                          <p:spTgt spid="10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2000"/>
                                        <p:tgtEl>
                                          <p:spTgt spid="10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2000"/>
                                        <p:tgtEl>
                                          <p:spTgt spid="10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2000"/>
                                        <p:tgtEl>
                                          <p:spTgt spid="1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2000"/>
                                        <p:tgtEl>
                                          <p:spTgt spid="1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2000"/>
                                        <p:tgtEl>
                                          <p:spTgt spid="1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2000"/>
                                        <p:tgtEl>
                                          <p:spTgt spid="1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2000"/>
                                        <p:tgtEl>
                                          <p:spTgt spid="1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2000"/>
                                        <p:tgtEl>
                                          <p:spTgt spid="1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2000"/>
                                        <p:tgtEl>
                                          <p:spTgt spid="1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2000"/>
                                        <p:tgtEl>
                                          <p:spTgt spid="1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2000"/>
                                        <p:tgtEl>
                                          <p:spTgt spid="1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2000"/>
                                        <p:tgtEl>
                                          <p:spTgt spid="1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2000"/>
                                        <p:tgtEl>
                                          <p:spTgt spid="1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2000"/>
                                        <p:tgtEl>
                                          <p:spTgt spid="1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2000"/>
                                        <p:tgtEl>
                                          <p:spTgt spid="1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2000"/>
                                        <p:tgtEl>
                                          <p:spTgt spid="1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2000"/>
                                        <p:tgtEl>
                                          <p:spTgt spid="1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2000"/>
                                        <p:tgtEl>
                                          <p:spTgt spid="1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2000"/>
                                        <p:tgtEl>
                                          <p:spTgt spid="1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2000"/>
                                        <p:tgtEl>
                                          <p:spTgt spid="1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2000"/>
                                        <p:tgtEl>
                                          <p:spTgt spid="1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2000"/>
                                        <p:tgtEl>
                                          <p:spTgt spid="1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2000"/>
                                        <p:tgtEl>
                                          <p:spTgt spid="1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2000"/>
                                        <p:tgtEl>
                                          <p:spTgt spid="1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2000"/>
                                        <p:tgtEl>
                                          <p:spTgt spid="1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2000"/>
                                        <p:tgtEl>
                                          <p:spTgt spid="1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2000"/>
                                        <p:tgtEl>
                                          <p:spTgt spid="1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2000"/>
                                        <p:tgtEl>
                                          <p:spTgt spid="1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282" grpId="0" animBg="1"/>
      <p:bldP spid="10283" grpId="0" animBg="1"/>
      <p:bldP spid="10284" grpId="0" animBg="1"/>
      <p:bldP spid="10285" grpId="0" animBg="1"/>
      <p:bldP spid="10286" grpId="0" animBg="1"/>
      <p:bldP spid="10287" grpId="0" animBg="1"/>
      <p:bldP spid="10288" grpId="0" animBg="1"/>
      <p:bldP spid="10289" grpId="0" animBg="1"/>
      <p:bldP spid="10290" grpId="0" animBg="1"/>
      <p:bldP spid="10291" grpId="0" animBg="1"/>
      <p:bldP spid="10292" grpId="0" animBg="1"/>
      <p:bldP spid="10293" grpId="0" animBg="1"/>
      <p:bldP spid="10294" grpId="0" animBg="1"/>
      <p:bldP spid="10295" grpId="0" animBg="1"/>
      <p:bldP spid="10296" grpId="0" animBg="1"/>
      <p:bldP spid="10297" grpId="0" animBg="1"/>
      <p:bldP spid="10298" grpId="0" animBg="1"/>
      <p:bldP spid="10299" grpId="0" animBg="1"/>
      <p:bldP spid="10300" grpId="0" animBg="1"/>
      <p:bldP spid="10301" grpId="0" animBg="1"/>
      <p:bldP spid="10302" grpId="0" animBg="1"/>
      <p:bldP spid="10303" grpId="0" animBg="1"/>
      <p:bldP spid="10304" grpId="0" animBg="1"/>
      <p:bldP spid="10305" grpId="0" animBg="1"/>
      <p:bldP spid="10306" grpId="0" animBg="1"/>
      <p:bldP spid="10307" grpId="0" animBg="1"/>
      <p:bldP spid="10308" grpId="0" animBg="1"/>
      <p:bldP spid="10309" grpId="0" animBg="1"/>
      <p:bldP spid="10310" grpId="0" animBg="1"/>
      <p:bldP spid="10311" grpId="0" animBg="1"/>
      <p:bldP spid="10312" grpId="0" animBg="1"/>
      <p:bldP spid="10313" grpId="0" animBg="1"/>
      <p:bldP spid="10314" grpId="0" animBg="1"/>
      <p:bldP spid="10315" grpId="0" animBg="1"/>
      <p:bldP spid="10316" grpId="0" animBg="1"/>
      <p:bldP spid="10317" grpId="0" animBg="1"/>
      <p:bldP spid="10318" grpId="0" animBg="1"/>
      <p:bldP spid="10319" grpId="0" animBg="1"/>
      <p:bldP spid="10320" grpId="0" animBg="1"/>
      <p:bldP spid="10321" grpId="0" animBg="1"/>
      <p:bldP spid="10322" grpId="0" animBg="1"/>
      <p:bldP spid="10323" grpId="0" animBg="1"/>
      <p:bldP spid="10324" grpId="0" animBg="1"/>
      <p:bldP spid="10325" grpId="0" animBg="1"/>
      <p:bldP spid="10326" grpId="0" animBg="1"/>
      <p:bldP spid="10327" grpId="0" animBg="1"/>
      <p:bldP spid="10328" grpId="0" animBg="1"/>
      <p:bldP spid="10329" grpId="0" animBg="1"/>
      <p:bldP spid="10330" grpId="0" animBg="1"/>
      <p:bldP spid="10331" grpId="0" animBg="1"/>
      <p:bldP spid="10332" grpId="0" animBg="1"/>
      <p:bldP spid="10333" grpId="0" animBg="1"/>
      <p:bldP spid="10334" grpId="0" animBg="1"/>
      <p:bldP spid="10335" grpId="0" animBg="1"/>
      <p:bldP spid="10336" grpId="0" animBg="1"/>
      <p:bldP spid="10337" grpId="0" animBg="1"/>
      <p:bldP spid="10338" grpId="0" animBg="1"/>
      <p:bldP spid="10339" grpId="0" animBg="1"/>
      <p:bldP spid="10340" grpId="0" animBg="1"/>
      <p:bldP spid="10341" grpId="0" animBg="1"/>
      <p:bldP spid="10342" grpId="0" animBg="1"/>
      <p:bldP spid="10343" grpId="0" animBg="1"/>
      <p:bldP spid="10344" grpId="0" animBg="1"/>
      <p:bldP spid="10345" grpId="0" animBg="1"/>
      <p:bldP spid="10346" grpId="0" animBg="1"/>
      <p:bldP spid="10347" grpId="0" animBg="1"/>
      <p:bldP spid="10348" grpId="0" animBg="1"/>
      <p:bldP spid="10349" grpId="0" animBg="1"/>
      <p:bldP spid="10350" grpId="0" animBg="1"/>
      <p:bldP spid="10351" grpId="0" animBg="1"/>
      <p:bldP spid="10352" grpId="0" animBg="1"/>
      <p:bldP spid="10353" grpId="0" animBg="1"/>
      <p:bldP spid="10354" grpId="0" animBg="1"/>
      <p:bldP spid="10355" grpId="0" animBg="1"/>
      <p:bldP spid="10356" grpId="0" animBg="1"/>
      <p:bldP spid="10357" grpId="0" animBg="1"/>
      <p:bldP spid="10358" grpId="0" animBg="1"/>
      <p:bldP spid="10359" grpId="0" animBg="1"/>
      <p:bldP spid="10360" grpId="0" animBg="1"/>
      <p:bldP spid="10361" grpId="0" animBg="1"/>
      <p:bldP spid="10362" grpId="0" animBg="1"/>
      <p:bldP spid="10363" grpId="0" animBg="1"/>
      <p:bldP spid="10364" grpId="0" animBg="1"/>
      <p:bldP spid="10365" grpId="0" animBg="1"/>
      <p:bldP spid="10366" grpId="0" animBg="1"/>
      <p:bldP spid="10367" grpId="0" animBg="1"/>
      <p:bldP spid="10368" grpId="0" animBg="1"/>
      <p:bldP spid="10369" grpId="0" animBg="1"/>
      <p:bldP spid="10370" grpId="0" animBg="1"/>
      <p:bldP spid="10371" grpId="0" animBg="1"/>
      <p:bldP spid="10372" grpId="0" animBg="1"/>
      <p:bldP spid="10373" grpId="0" animBg="1"/>
      <p:bldP spid="10374" grpId="0" animBg="1"/>
      <p:bldP spid="10375" grpId="0" animBg="1"/>
      <p:bldP spid="10376" grpId="0" animBg="1"/>
      <p:bldP spid="10377" grpId="0" animBg="1"/>
      <p:bldP spid="10378" grpId="0" animBg="1"/>
      <p:bldP spid="10379" grpId="0" animBg="1"/>
      <p:bldP spid="10380" grpId="0" animBg="1"/>
      <p:bldP spid="10381" grpId="0" animBg="1"/>
      <p:bldP spid="10382" grpId="0" animBg="1"/>
      <p:bldP spid="10383" grpId="0" animBg="1"/>
      <p:bldP spid="10384" grpId="0" animBg="1"/>
      <p:bldP spid="10385" grpId="0" animBg="1"/>
      <p:bldP spid="10386" grpId="0" animBg="1"/>
      <p:bldP spid="10387" grpId="0" animBg="1"/>
      <p:bldP spid="10388" grpId="0" animBg="1"/>
      <p:bldP spid="10389" grpId="0" animBg="1"/>
      <p:bldP spid="10390" grpId="0" animBg="1"/>
      <p:bldP spid="10391" grpId="0" animBg="1"/>
      <p:bldP spid="10392" grpId="0" animBg="1"/>
      <p:bldP spid="10393" grpId="0" animBg="1"/>
      <p:bldP spid="10394" grpId="0" animBg="1"/>
      <p:bldP spid="10395" grpId="0" animBg="1"/>
      <p:bldP spid="10396" grpId="0" animBg="1"/>
      <p:bldP spid="10397" grpId="0" animBg="1"/>
      <p:bldP spid="10398" grpId="0" animBg="1"/>
      <p:bldP spid="10399" grpId="0" animBg="1"/>
      <p:bldP spid="10400" grpId="0" animBg="1"/>
      <p:bldP spid="10401" grpId="0" animBg="1"/>
      <p:bldP spid="10402" grpId="0" animBg="1"/>
      <p:bldP spid="10403" grpId="0" animBg="1"/>
      <p:bldP spid="10404" grpId="0" animBg="1"/>
      <p:bldP spid="10405" grpId="0" animBg="1"/>
      <p:bldP spid="10406" grpId="0" animBg="1"/>
      <p:bldP spid="10407" grpId="0" animBg="1"/>
      <p:bldP spid="10408" grpId="0" animBg="1"/>
      <p:bldP spid="10409" grpId="0" animBg="1"/>
      <p:bldP spid="10410" grpId="0" animBg="1"/>
      <p:bldP spid="10411" grpId="0" animBg="1"/>
      <p:bldP spid="10412" grpId="0" animBg="1"/>
      <p:bldP spid="10413" grpId="0" animBg="1"/>
      <p:bldP spid="10414" grpId="0" animBg="1"/>
      <p:bldP spid="10415" grpId="0" animBg="1"/>
      <p:bldP spid="10416" grpId="0" animBg="1"/>
      <p:bldP spid="10417" grpId="0" animBg="1"/>
      <p:bldP spid="10418" grpId="0" animBg="1"/>
      <p:bldP spid="10419" grpId="0" animBg="1"/>
      <p:bldP spid="10420" grpId="0" animBg="1"/>
      <p:bldP spid="10421" grpId="0" animBg="1"/>
      <p:bldP spid="10422" grpId="0" animBg="1"/>
      <p:bldP spid="10423" grpId="0" animBg="1"/>
      <p:bldP spid="10424" grpId="0" animBg="1"/>
      <p:bldP spid="10425" grpId="0" animBg="1"/>
      <p:bldP spid="10426" grpId="0" animBg="1"/>
      <p:bldP spid="10427" grpId="0" animBg="1"/>
      <p:bldP spid="10428" grpId="0" animBg="1"/>
      <p:bldP spid="10429" grpId="0" animBg="1"/>
      <p:bldP spid="10430" grpId="0" animBg="1"/>
      <p:bldP spid="10431" grpId="0" animBg="1"/>
      <p:bldP spid="10432" grpId="0" animBg="1"/>
      <p:bldP spid="10433" grpId="0" animBg="1"/>
      <p:bldP spid="10434" grpId="0" animBg="1"/>
      <p:bldP spid="10435" grpId="0" animBg="1"/>
      <p:bldP spid="10436" grpId="0" animBg="1"/>
      <p:bldP spid="10437" grpId="0" animBg="1"/>
      <p:bldP spid="10438" grpId="0" animBg="1"/>
      <p:bldP spid="10439" grpId="0" animBg="1"/>
      <p:bldP spid="10440" grpId="0" animBg="1"/>
      <p:bldP spid="10441" grpId="0" animBg="1"/>
      <p:bldP spid="10442" grpId="0" animBg="1"/>
      <p:bldP spid="10443" grpId="0" animBg="1"/>
      <p:bldP spid="10444" grpId="0" animBg="1"/>
      <p:bldP spid="10445" grpId="0" animBg="1"/>
      <p:bldP spid="4" grpId="0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2100" y="1276350"/>
            <a:ext cx="8637588" cy="683079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en-GB" sz="2800" dirty="0" smtClean="0">
                <a:cs typeface="Times New Roman" pitchFamily="18" charset="0"/>
              </a:rPr>
              <a:t>Enhancing understanding using virtual reality</a:t>
            </a:r>
            <a:endParaRPr lang="en-GB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1268" name="Picture 10" descr="holme bird bef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4725" y="3099425"/>
            <a:ext cx="41671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1" descr="holme bird af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8" y="3089900"/>
            <a:ext cx="4143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723900" y="5998200"/>
            <a:ext cx="327025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400" kern="0" dirty="0">
                <a:latin typeface="+mn-lt"/>
                <a:cs typeface="Times New Roman" pitchFamily="18" charset="0"/>
              </a:rPr>
              <a:t>No change in water bill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5292725" y="6007725"/>
            <a:ext cx="327025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400" kern="0" dirty="0" smtClean="0">
                <a:latin typeface="+mn-lt"/>
                <a:cs typeface="Times New Roman" pitchFamily="18" charset="0"/>
              </a:rPr>
              <a:t>£ X </a:t>
            </a:r>
            <a:r>
              <a:rPr lang="en-GB" sz="2400" kern="0" dirty="0">
                <a:latin typeface="+mn-lt"/>
                <a:cs typeface="Times New Roman" pitchFamily="18" charset="0"/>
              </a:rPr>
              <a:t>increase in water bill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2400" y="3018463"/>
            <a:ext cx="4286250" cy="3429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714875" y="3027988"/>
            <a:ext cx="4286250" cy="3429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2592388" y="2033438"/>
            <a:ext cx="4000500" cy="554037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000" b="1" dirty="0">
                <a:solidFill>
                  <a:srgbClr val="FF0000"/>
                </a:solidFill>
                <a:effectLst>
                  <a:outerShdw dist="381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Which do you prefer?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11880"/>
            <a:ext cx="8229600" cy="96050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Valuation methods 1: Stated preference </a:t>
            </a:r>
            <a:b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(contingent valuation; choice experiments; etc.)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849313"/>
            <a:ext cx="4679950" cy="4679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45413" name="Oval 7"/>
          <p:cNvSpPr>
            <a:spLocks noChangeArrowheads="1"/>
          </p:cNvSpPr>
          <p:nvPr/>
        </p:nvSpPr>
        <p:spPr bwMode="auto">
          <a:xfrm>
            <a:off x="7366000" y="2519363"/>
            <a:ext cx="215900" cy="21590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145414" name="Oval 8"/>
          <p:cNvSpPr>
            <a:spLocks noChangeArrowheads="1"/>
          </p:cNvSpPr>
          <p:nvPr/>
        </p:nvSpPr>
        <p:spPr bwMode="auto">
          <a:xfrm>
            <a:off x="7161213" y="3249613"/>
            <a:ext cx="215900" cy="21590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145415" name="Oval 9"/>
          <p:cNvSpPr>
            <a:spLocks noChangeArrowheads="1"/>
          </p:cNvSpPr>
          <p:nvPr/>
        </p:nvSpPr>
        <p:spPr bwMode="auto">
          <a:xfrm>
            <a:off x="6467950" y="4108038"/>
            <a:ext cx="215900" cy="21590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145416" name="Oval 10"/>
          <p:cNvSpPr>
            <a:spLocks noChangeArrowheads="1"/>
          </p:cNvSpPr>
          <p:nvPr/>
        </p:nvSpPr>
        <p:spPr bwMode="auto">
          <a:xfrm>
            <a:off x="5829300" y="1868488"/>
            <a:ext cx="215900" cy="21590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145417" name="Oval 11"/>
          <p:cNvSpPr>
            <a:spLocks noChangeArrowheads="1"/>
          </p:cNvSpPr>
          <p:nvPr/>
        </p:nvSpPr>
        <p:spPr bwMode="auto">
          <a:xfrm>
            <a:off x="5896013" y="2780088"/>
            <a:ext cx="215900" cy="21590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686900" y="3796888"/>
            <a:ext cx="920750" cy="368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(1 visit)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911638" y="2587550"/>
            <a:ext cx="920750" cy="368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(1 visit)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6964363" y="2146300"/>
            <a:ext cx="9144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(1 visit)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6997700" y="2897188"/>
            <a:ext cx="1011238" cy="368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(4 visits)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5862638" y="1533525"/>
            <a:ext cx="1011237" cy="368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(8 visits)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38" name="Picture 5" descr="RES_061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0825" y="2967038"/>
            <a:ext cx="7096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8613" y="5630863"/>
            <a:ext cx="2170112" cy="112236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8450" y="5638800"/>
            <a:ext cx="2297113" cy="11318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49" name="Right Arrow 48"/>
          <p:cNvSpPr>
            <a:spLocks noChangeArrowheads="1"/>
          </p:cNvSpPr>
          <p:nvPr/>
        </p:nvSpPr>
        <p:spPr bwMode="auto">
          <a:xfrm>
            <a:off x="6273800" y="6003925"/>
            <a:ext cx="641350" cy="393700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pPr algn="ctr" eaLnBrk="0" hangingPunct="0"/>
            <a:r>
              <a:rPr lang="en-US"/>
              <a:t> 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86384" y="24072"/>
            <a:ext cx="8357616" cy="960507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Valuation methods 2:  Revealed preference</a:t>
            </a:r>
          </a:p>
          <a:p>
            <a:pPr marL="85725" marR="0" lvl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1413" algn="l"/>
              </a:tabLst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	 </a:t>
            </a:r>
            <a:r>
              <a:rPr lang="en-GB" sz="3200" b="1" dirty="0" smtClean="0">
                <a:latin typeface="Calibri" pitchFamily="34" charset="0"/>
                <a:ea typeface="+mj-ea"/>
                <a:cs typeface="+mj-cs"/>
              </a:rPr>
              <a:t>Valuing water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recreation </a:t>
            </a:r>
            <a:b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33338" y="727075"/>
            <a:ext cx="4098925" cy="5029200"/>
          </a:xfrm>
          <a:prstGeom prst="rect">
            <a:avLst/>
          </a:prstGeom>
        </p:spPr>
        <p:txBody>
          <a:bodyPr/>
          <a:lstStyle/>
          <a:p>
            <a:pPr marL="342900" indent="-24923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>
                <a:latin typeface="+mn-lt"/>
                <a:cs typeface="+mn-cs"/>
              </a:rPr>
              <a:t>Survey of a diverse sample of over 2,000 households across a wide area with variable water quality  (enhances transferability)</a:t>
            </a:r>
          </a:p>
          <a:p>
            <a:pPr marL="342900" indent="-24923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>
                <a:latin typeface="+mn-lt"/>
                <a:cs typeface="+mn-cs"/>
              </a:rPr>
              <a:t>For each respondent: Home located </a:t>
            </a:r>
          </a:p>
          <a:p>
            <a:pPr marL="342900" indent="-24923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>
                <a:latin typeface="+mn-lt"/>
                <a:cs typeface="+mn-cs"/>
              </a:rPr>
              <a:t>Locate visited sites</a:t>
            </a:r>
          </a:p>
          <a:p>
            <a:pPr marL="342900" indent="-24923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>
                <a:latin typeface="+mn-lt"/>
                <a:cs typeface="+mn-cs"/>
              </a:rPr>
              <a:t>Ch</a:t>
            </a:r>
            <a:r>
              <a:rPr lang="en-US" sz="1900" dirty="0" err="1">
                <a:latin typeface="+mn-lt"/>
                <a:cs typeface="+mn-cs"/>
              </a:rPr>
              <a:t>aracterise</a:t>
            </a:r>
            <a:r>
              <a:rPr lang="en-US" sz="1900" dirty="0">
                <a:latin typeface="+mn-lt"/>
                <a:cs typeface="+mn-cs"/>
              </a:rPr>
              <a:t> water quality (e.g. EA data) </a:t>
            </a:r>
          </a:p>
          <a:p>
            <a:pPr marL="342900" indent="-24923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>
                <a:latin typeface="+mn-lt"/>
                <a:cs typeface="+mn-cs"/>
              </a:rPr>
              <a:t>Record visit frequency</a:t>
            </a:r>
          </a:p>
          <a:p>
            <a:pPr marL="342900" indent="-24923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>
                <a:latin typeface="+mn-lt"/>
                <a:cs typeface="+mn-cs"/>
              </a:rPr>
              <a:t>Identify all possible </a:t>
            </a:r>
            <a:r>
              <a:rPr lang="en-US" sz="1900" dirty="0" smtClean="0">
                <a:latin typeface="+mn-lt"/>
                <a:cs typeface="+mn-cs"/>
              </a:rPr>
              <a:t>sites </a:t>
            </a:r>
            <a:r>
              <a:rPr lang="en-US" sz="1900" dirty="0">
                <a:latin typeface="+mn-lt"/>
                <a:cs typeface="+mn-cs"/>
              </a:rPr>
              <a:t>(including zero visit sites)</a:t>
            </a:r>
          </a:p>
          <a:p>
            <a:pPr marL="342900" indent="-24923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>
                <a:latin typeface="+mn-lt"/>
                <a:cs typeface="+mn-cs"/>
              </a:rPr>
              <a:t>GIS generated measures of travel time </a:t>
            </a:r>
          </a:p>
          <a:p>
            <a:pPr marL="342900" indent="-24923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 smtClean="0">
                <a:latin typeface="+mn-lt"/>
                <a:cs typeface="+mn-cs"/>
              </a:rPr>
              <a:t>Travel </a:t>
            </a:r>
            <a:r>
              <a:rPr lang="en-US" sz="1900" dirty="0">
                <a:latin typeface="+mn-lt"/>
                <a:cs typeface="+mn-cs"/>
              </a:rPr>
              <a:t>cost model of the trade-off between </a:t>
            </a:r>
            <a:r>
              <a:rPr lang="en-US" sz="1900" dirty="0" smtClean="0">
                <a:latin typeface="+mn-lt"/>
                <a:cs typeface="+mn-cs"/>
              </a:rPr>
              <a:t>visit </a:t>
            </a:r>
            <a:r>
              <a:rPr lang="en-US" sz="1900" dirty="0">
                <a:latin typeface="+mn-lt"/>
                <a:cs typeface="+mn-cs"/>
              </a:rPr>
              <a:t>frequency, visit cost and water quality</a:t>
            </a:r>
          </a:p>
          <a:p>
            <a:pPr marL="342900" indent="-24923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>
                <a:latin typeface="+mn-lt"/>
                <a:cs typeface="+mn-cs"/>
              </a:rPr>
              <a:t>Estimate the value individuals have for changes in water quality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88923" y="600891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£</a:t>
            </a:r>
            <a:endParaRPr lang="en-GB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3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9DD3E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FC12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319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animBg="1"/>
      <p:bldP spid="145414" grpId="0" animBg="1"/>
      <p:bldP spid="145415" grpId="0" animBg="1"/>
      <p:bldP spid="145416" grpId="0" animBg="1"/>
      <p:bldP spid="145417" grpId="0" animBg="1"/>
      <p:bldP spid="27" grpId="0"/>
      <p:bldP spid="28" grpId="0"/>
      <p:bldP spid="29" grpId="0"/>
      <p:bldP spid="30" grpId="0"/>
      <p:bldP spid="31" grpId="0"/>
      <p:bldP spid="49" grpId="0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1"/>
          <p:cNvSpPr>
            <a:spLocks noChangeArrowheads="1"/>
          </p:cNvSpPr>
          <p:nvPr/>
        </p:nvSpPr>
        <p:spPr bwMode="auto">
          <a:xfrm>
            <a:off x="1401255" y="1717013"/>
            <a:ext cx="650274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Near to home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Other tourist attractions on site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Nearby pubs and car parks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Far from sewage works and industry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Few other substitutes available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639" y="726765"/>
            <a:ext cx="7664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What encourages people to visit rivers? </a:t>
            </a:r>
            <a:endParaRPr lang="en-GB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14755" y="5296623"/>
            <a:ext cx="353494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High water quality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1139" y="4478990"/>
            <a:ext cx="1391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And... </a:t>
            </a:r>
            <a:endParaRPr lang="en-GB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86458-4D9E-42B4-93A6-9D4D86DE8EE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220" name="Content Placeholder 5" descr="2content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323850" y="109993"/>
            <a:ext cx="8569325" cy="89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3200" b="1" dirty="0" smtClean="0">
                <a:solidFill>
                  <a:srgbClr val="000000"/>
                </a:solidFill>
                <a:latin typeface="+mj-lt"/>
              </a:rPr>
              <a:t>UK National Ecosystem Assessment (NEA): </a:t>
            </a:r>
            <a:r>
              <a:rPr lang="en-GB" sz="3200" b="1" dirty="0">
                <a:solidFill>
                  <a:srgbClr val="000000"/>
                </a:solidFill>
                <a:latin typeface="+mj-lt"/>
              </a:rPr>
              <a:t>Overall Conceptual Framework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307909" y="2857496"/>
            <a:ext cx="3652979" cy="3390904"/>
            <a:chOff x="3243" y="2201"/>
            <a:chExt cx="1905" cy="1776"/>
          </a:xfrm>
        </p:grpSpPr>
        <p:sp>
          <p:nvSpPr>
            <p:cNvPr id="9244" name="Rectangle 5"/>
            <p:cNvSpPr>
              <a:spLocks noChangeArrowheads="1"/>
            </p:cNvSpPr>
            <p:nvPr/>
          </p:nvSpPr>
          <p:spPr bwMode="auto">
            <a:xfrm>
              <a:off x="3243" y="2201"/>
              <a:ext cx="1905" cy="1769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5" name="Text Box 17"/>
            <p:cNvSpPr txBox="1">
              <a:spLocks noChangeArrowheads="1"/>
            </p:cNvSpPr>
            <p:nvPr/>
          </p:nvSpPr>
          <p:spPr bwMode="auto">
            <a:xfrm>
              <a:off x="3359" y="3744"/>
              <a:ext cx="16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Biodiversity &amp; physical inputs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706813" y="3122629"/>
            <a:ext cx="649287" cy="2378073"/>
            <a:chOff x="2335" y="2174"/>
            <a:chExt cx="409" cy="167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242" name="Rectangle 10"/>
            <p:cNvSpPr>
              <a:spLocks noChangeArrowheads="1"/>
            </p:cNvSpPr>
            <p:nvPr/>
          </p:nvSpPr>
          <p:spPr bwMode="auto">
            <a:xfrm>
              <a:off x="2335" y="2174"/>
              <a:ext cx="409" cy="167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3" name="Rectangle 21"/>
            <p:cNvSpPr>
              <a:spLocks noChangeArrowheads="1"/>
            </p:cNvSpPr>
            <p:nvPr/>
          </p:nvSpPr>
          <p:spPr bwMode="auto">
            <a:xfrm rot="-5400000">
              <a:off x="2226" y="2866"/>
              <a:ext cx="623" cy="2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Goods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059113" y="2928934"/>
            <a:ext cx="647700" cy="2714644"/>
            <a:chOff x="1927" y="2059"/>
            <a:chExt cx="408" cy="1911"/>
          </a:xfrm>
          <a:solidFill>
            <a:schemeClr val="accent6">
              <a:lumMod val="75000"/>
              <a:alpha val="81000"/>
            </a:schemeClr>
          </a:solidFill>
        </p:grpSpPr>
        <p:sp>
          <p:nvSpPr>
            <p:cNvPr id="9240" name="Rectangle 9"/>
            <p:cNvSpPr>
              <a:spLocks noChangeArrowheads="1"/>
            </p:cNvSpPr>
            <p:nvPr/>
          </p:nvSpPr>
          <p:spPr bwMode="auto">
            <a:xfrm>
              <a:off x="1927" y="2059"/>
              <a:ext cx="408" cy="191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1" name="Text Box 22"/>
            <p:cNvSpPr txBox="1">
              <a:spLocks noChangeArrowheads="1"/>
            </p:cNvSpPr>
            <p:nvPr/>
          </p:nvSpPr>
          <p:spPr bwMode="auto">
            <a:xfrm rot="-5400000">
              <a:off x="1821" y="2848"/>
              <a:ext cx="632" cy="2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Values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1438" y="1357298"/>
            <a:ext cx="1898651" cy="2572375"/>
            <a:chOff x="45" y="618"/>
            <a:chExt cx="1196" cy="1850"/>
          </a:xfrm>
        </p:grpSpPr>
        <p:sp>
          <p:nvSpPr>
            <p:cNvPr id="9236" name="AutoShape 27"/>
            <p:cNvSpPr>
              <a:spLocks noChangeArrowheads="1"/>
            </p:cNvSpPr>
            <p:nvPr/>
          </p:nvSpPr>
          <p:spPr bwMode="auto">
            <a:xfrm>
              <a:off x="651" y="705"/>
              <a:ext cx="590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1 w 21600"/>
                <a:gd name="T13" fmla="*/ 2916 h 21600"/>
                <a:gd name="T14" fmla="*/ 18232 w 21600"/>
                <a:gd name="T15" fmla="*/ 92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9237" name="Text Box 29"/>
            <p:cNvSpPr txBox="1">
              <a:spLocks noChangeArrowheads="1"/>
            </p:cNvSpPr>
            <p:nvPr/>
          </p:nvSpPr>
          <p:spPr bwMode="auto">
            <a:xfrm>
              <a:off x="45" y="618"/>
              <a:ext cx="862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Social</a:t>
              </a:r>
              <a:r>
                <a:rPr lang="en-GB" sz="1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dirty="0">
                  <a:solidFill>
                    <a:srgbClr val="000000"/>
                  </a:solidFill>
                </a:rPr>
                <a:t>F</a:t>
              </a:r>
              <a:r>
                <a:rPr lang="en-GB" sz="1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eedbacks</a:t>
              </a:r>
              <a:endPara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227" name="Text Box 30"/>
          <p:cNvSpPr txBox="1">
            <a:spLocks noChangeArrowheads="1"/>
          </p:cNvSpPr>
          <p:nvPr/>
        </p:nvSpPr>
        <p:spPr bwMode="auto">
          <a:xfrm>
            <a:off x="7613650" y="1370005"/>
            <a:ext cx="13160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Future </a:t>
            </a:r>
          </a:p>
          <a:p>
            <a:pPr algn="ctr"/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Scenarios for the UK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651500" y="3143249"/>
            <a:ext cx="3063904" cy="2767165"/>
            <a:chOff x="3515" y="2474"/>
            <a:chExt cx="1406" cy="1273"/>
          </a:xfrm>
        </p:grpSpPr>
        <p:sp>
          <p:nvSpPr>
            <p:cNvPr id="9234" name="Rectangle 6"/>
            <p:cNvSpPr>
              <a:spLocks noChangeArrowheads="1"/>
            </p:cNvSpPr>
            <p:nvPr/>
          </p:nvSpPr>
          <p:spPr bwMode="auto">
            <a:xfrm>
              <a:off x="3515" y="2474"/>
              <a:ext cx="1406" cy="1224"/>
            </a:xfrm>
            <a:prstGeom prst="rect">
              <a:avLst/>
            </a:prstGeom>
            <a:solidFill>
              <a:srgbClr val="68E66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5" name="Text Box 15"/>
            <p:cNvSpPr txBox="1">
              <a:spLocks noChangeArrowheads="1"/>
            </p:cNvSpPr>
            <p:nvPr/>
          </p:nvSpPr>
          <p:spPr bwMode="auto">
            <a:xfrm>
              <a:off x="3938" y="3514"/>
              <a:ext cx="6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Ecosystems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4284664" y="3214686"/>
            <a:ext cx="5035817" cy="2154238"/>
            <a:chOff x="2744" y="3476"/>
            <a:chExt cx="2312" cy="453"/>
          </a:xfrm>
        </p:grpSpPr>
        <p:sp>
          <p:nvSpPr>
            <p:cNvPr id="9232" name="AutoShape 11"/>
            <p:cNvSpPr>
              <a:spLocks noChangeArrowheads="1"/>
            </p:cNvSpPr>
            <p:nvPr/>
          </p:nvSpPr>
          <p:spPr bwMode="auto">
            <a:xfrm>
              <a:off x="2744" y="3476"/>
              <a:ext cx="1951" cy="453"/>
            </a:xfrm>
            <a:prstGeom prst="leftArrowCallout">
              <a:avLst>
                <a:gd name="adj1" fmla="val 14675"/>
                <a:gd name="adj2" fmla="val 11234"/>
                <a:gd name="adj3" fmla="val 32202"/>
                <a:gd name="adj4" fmla="val 62104"/>
              </a:avLst>
            </a:prstGeom>
            <a:solidFill>
              <a:srgbClr val="B0F73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3" name="Text Box 19"/>
            <p:cNvSpPr txBox="1">
              <a:spLocks noChangeArrowheads="1"/>
            </p:cNvSpPr>
            <p:nvPr/>
          </p:nvSpPr>
          <p:spPr bwMode="auto">
            <a:xfrm>
              <a:off x="3154" y="3515"/>
              <a:ext cx="190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Ecosystem services</a:t>
              </a:r>
              <a:endParaRPr lang="en-GB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230" name="AutoShape 28"/>
          <p:cNvSpPr>
            <a:spLocks noChangeArrowheads="1"/>
          </p:cNvSpPr>
          <p:nvPr/>
        </p:nvSpPr>
        <p:spPr bwMode="auto">
          <a:xfrm rot="5400000">
            <a:off x="6366674" y="2223280"/>
            <a:ext cx="1571636" cy="69693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9231" name="Text Box 13"/>
          <p:cNvSpPr txBox="1">
            <a:spLocks noChangeArrowheads="1"/>
          </p:cNvSpPr>
          <p:nvPr/>
        </p:nvSpPr>
        <p:spPr bwMode="auto">
          <a:xfrm>
            <a:off x="1979613" y="1122766"/>
            <a:ext cx="4895850" cy="1520416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Drivers of Change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1600" dirty="0">
                <a:solidFill>
                  <a:schemeClr val="bg1"/>
                </a:solidFill>
                <a:cs typeface="Arial" pitchFamily="34" charset="0"/>
              </a:rPr>
              <a:t> Environmental change (e.g. rainfall, sea level)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1600" dirty="0">
                <a:solidFill>
                  <a:schemeClr val="bg1"/>
                </a:solidFill>
                <a:cs typeface="Arial" pitchFamily="34" charset="0"/>
              </a:rPr>
              <a:t> Trends (e.g. markets, preferences, </a:t>
            </a:r>
            <a:r>
              <a:rPr lang="en-GB" sz="1600" dirty="0" smtClean="0">
                <a:solidFill>
                  <a:schemeClr val="bg1"/>
                </a:solidFill>
                <a:cs typeface="Arial" pitchFamily="34" charset="0"/>
              </a:rPr>
              <a:t>demographics)</a:t>
            </a:r>
            <a:endParaRPr lang="en-GB" sz="1600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1600" dirty="0">
                <a:solidFill>
                  <a:schemeClr val="bg1"/>
                </a:solidFill>
                <a:cs typeface="Arial" pitchFamily="34" charset="0"/>
              </a:rPr>
              <a:t> Policies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GB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15074" y="3929066"/>
            <a:ext cx="2286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Arial" pitchFamily="34" charset="0"/>
              <a:buChar char="•"/>
            </a:pPr>
            <a:r>
              <a:rPr lang="en-GB" dirty="0" smtClean="0"/>
              <a:t>Social (‘cultural’)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GB" dirty="0" smtClean="0"/>
              <a:t>Provisioning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GB" dirty="0" smtClean="0"/>
              <a:t>Regulating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GB" dirty="0" smtClean="0"/>
              <a:t>Supporting</a:t>
            </a:r>
          </a:p>
          <a:p>
            <a:endParaRPr lang="en-GB" dirty="0"/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928662" y="3429000"/>
            <a:ext cx="2214564" cy="1657350"/>
            <a:chOff x="612" y="2473"/>
            <a:chExt cx="1395" cy="1044"/>
          </a:xfrm>
        </p:grpSpPr>
        <p:sp>
          <p:nvSpPr>
            <p:cNvPr id="9238" name="Rectangle 8"/>
            <p:cNvSpPr>
              <a:spLocks noChangeArrowheads="1"/>
            </p:cNvSpPr>
            <p:nvPr/>
          </p:nvSpPr>
          <p:spPr bwMode="auto">
            <a:xfrm>
              <a:off x="612" y="2473"/>
              <a:ext cx="1134" cy="104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Human</a:t>
              </a:r>
            </a:p>
            <a:p>
              <a:pPr algn="ctr"/>
              <a:r>
                <a:rPr lang="en-GB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wellbeing</a:t>
              </a:r>
            </a:p>
          </p:txBody>
        </p:sp>
        <p:sp>
          <p:nvSpPr>
            <p:cNvPr id="9239" name="AutoShape 26"/>
            <p:cNvSpPr>
              <a:spLocks noChangeArrowheads="1"/>
            </p:cNvSpPr>
            <p:nvPr/>
          </p:nvSpPr>
          <p:spPr bwMode="auto">
            <a:xfrm>
              <a:off x="1644" y="2882"/>
              <a:ext cx="363" cy="227"/>
            </a:xfrm>
            <a:prstGeom prst="leftArrow">
              <a:avLst>
                <a:gd name="adj1" fmla="val 50000"/>
                <a:gd name="adj2" fmla="val 39978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 flipH="1" flipV="1">
            <a:off x="-800300" y="3213100"/>
            <a:ext cx="3879850" cy="1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28513" y="5194300"/>
            <a:ext cx="5830887" cy="47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0" name="TextBox 21"/>
          <p:cNvSpPr txBox="1">
            <a:spLocks noChangeArrowheads="1"/>
          </p:cNvSpPr>
          <p:nvPr/>
        </p:nvSpPr>
        <p:spPr bwMode="auto">
          <a:xfrm>
            <a:off x="441125" y="549275"/>
            <a:ext cx="1409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Marginal WTP</a:t>
            </a:r>
          </a:p>
        </p:txBody>
      </p:sp>
      <p:sp>
        <p:nvSpPr>
          <p:cNvPr id="45061" name="TextBox 23"/>
          <p:cNvSpPr txBox="1">
            <a:spLocks noChangeArrowheads="1"/>
          </p:cNvSpPr>
          <p:nvPr/>
        </p:nvSpPr>
        <p:spPr bwMode="auto">
          <a:xfrm>
            <a:off x="6840788" y="4919538"/>
            <a:ext cx="22082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Water </a:t>
            </a:r>
            <a:r>
              <a:rPr lang="en-GB" dirty="0" smtClean="0"/>
              <a:t>quality</a:t>
            </a:r>
          </a:p>
          <a:p>
            <a:pPr algn="ctr"/>
            <a:r>
              <a:rPr lang="en-GB" dirty="0" smtClean="0"/>
              <a:t>(WFD categories)</a:t>
            </a:r>
            <a:endParaRPr lang="en-GB" dirty="0"/>
          </a:p>
        </p:txBody>
      </p:sp>
      <p:sp>
        <p:nvSpPr>
          <p:cNvPr id="45062" name="TextBox 24"/>
          <p:cNvSpPr txBox="1">
            <a:spLocks noChangeArrowheads="1"/>
          </p:cNvSpPr>
          <p:nvPr/>
        </p:nvSpPr>
        <p:spPr bwMode="auto">
          <a:xfrm>
            <a:off x="1238050" y="5199063"/>
            <a:ext cx="1227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Red</a:t>
            </a:r>
          </a:p>
          <a:p>
            <a:pPr algn="ctr"/>
            <a:r>
              <a:rPr lang="en-GB"/>
              <a:t>(dreadful)</a:t>
            </a:r>
          </a:p>
        </p:txBody>
      </p:sp>
      <p:sp>
        <p:nvSpPr>
          <p:cNvPr id="45063" name="TextBox 25"/>
          <p:cNvSpPr txBox="1">
            <a:spLocks noChangeArrowheads="1"/>
          </p:cNvSpPr>
          <p:nvPr/>
        </p:nvSpPr>
        <p:spPr bwMode="auto">
          <a:xfrm>
            <a:off x="2857300" y="5186363"/>
            <a:ext cx="1096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Yellow</a:t>
            </a:r>
          </a:p>
          <a:p>
            <a:pPr algn="ctr"/>
            <a:r>
              <a:rPr lang="en-GB"/>
              <a:t>(poor)</a:t>
            </a:r>
          </a:p>
        </p:txBody>
      </p:sp>
      <p:sp>
        <p:nvSpPr>
          <p:cNvPr id="45064" name="TextBox 26"/>
          <p:cNvSpPr txBox="1">
            <a:spLocks noChangeArrowheads="1"/>
          </p:cNvSpPr>
          <p:nvPr/>
        </p:nvSpPr>
        <p:spPr bwMode="auto">
          <a:xfrm>
            <a:off x="4346375" y="5186363"/>
            <a:ext cx="1162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Green </a:t>
            </a:r>
          </a:p>
          <a:p>
            <a:pPr algn="ctr"/>
            <a:r>
              <a:rPr lang="en-GB"/>
              <a:t>(good)</a:t>
            </a:r>
          </a:p>
        </p:txBody>
      </p:sp>
      <p:sp>
        <p:nvSpPr>
          <p:cNvPr id="45065" name="TextBox 27"/>
          <p:cNvSpPr txBox="1">
            <a:spLocks noChangeArrowheads="1"/>
          </p:cNvSpPr>
          <p:nvPr/>
        </p:nvSpPr>
        <p:spPr bwMode="auto">
          <a:xfrm>
            <a:off x="5717975" y="5211763"/>
            <a:ext cx="1149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Blue (pristine)</a:t>
            </a:r>
          </a:p>
        </p:txBody>
      </p:sp>
      <p:sp>
        <p:nvSpPr>
          <p:cNvPr id="30" name="Freeform 29"/>
          <p:cNvSpPr/>
          <p:nvPr/>
        </p:nvSpPr>
        <p:spPr>
          <a:xfrm>
            <a:off x="1785738" y="1136650"/>
            <a:ext cx="4467225" cy="3500438"/>
          </a:xfrm>
          <a:custGeom>
            <a:avLst/>
            <a:gdLst>
              <a:gd name="connsiteX0" fmla="*/ 0 w 4467497"/>
              <a:gd name="connsiteY0" fmla="*/ 3500845 h 3500845"/>
              <a:gd name="connsiteX1" fmla="*/ 1162594 w 4467497"/>
              <a:gd name="connsiteY1" fmla="*/ 3448594 h 3500845"/>
              <a:gd name="connsiteX2" fmla="*/ 1672046 w 4467497"/>
              <a:gd name="connsiteY2" fmla="*/ 3304902 h 3500845"/>
              <a:gd name="connsiteX3" fmla="*/ 1998617 w 4467497"/>
              <a:gd name="connsiteY3" fmla="*/ 3095897 h 3500845"/>
              <a:gd name="connsiteX4" fmla="*/ 2429691 w 4467497"/>
              <a:gd name="connsiteY4" fmla="*/ 2664822 h 3500845"/>
              <a:gd name="connsiteX5" fmla="*/ 3566160 w 4467497"/>
              <a:gd name="connsiteY5" fmla="*/ 1110342 h 3500845"/>
              <a:gd name="connsiteX6" fmla="*/ 4467497 w 4467497"/>
              <a:gd name="connsiteY6" fmla="*/ 0 h 350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7497" h="3500845">
                <a:moveTo>
                  <a:pt x="0" y="3500845"/>
                </a:moveTo>
                <a:cubicBezTo>
                  <a:pt x="441960" y="3491048"/>
                  <a:pt x="883920" y="3481251"/>
                  <a:pt x="1162594" y="3448594"/>
                </a:cubicBezTo>
                <a:cubicBezTo>
                  <a:pt x="1441268" y="3415937"/>
                  <a:pt x="1532709" y="3363685"/>
                  <a:pt x="1672046" y="3304902"/>
                </a:cubicBezTo>
                <a:cubicBezTo>
                  <a:pt x="1811383" y="3246119"/>
                  <a:pt x="1872343" y="3202577"/>
                  <a:pt x="1998617" y="3095897"/>
                </a:cubicBezTo>
                <a:cubicBezTo>
                  <a:pt x="2124891" y="2989217"/>
                  <a:pt x="2168434" y="2995748"/>
                  <a:pt x="2429691" y="2664822"/>
                </a:cubicBezTo>
                <a:cubicBezTo>
                  <a:pt x="2690948" y="2333896"/>
                  <a:pt x="3226526" y="1554479"/>
                  <a:pt x="3566160" y="1110342"/>
                </a:cubicBezTo>
                <a:cubicBezTo>
                  <a:pt x="3905794" y="666205"/>
                  <a:pt x="4186645" y="333102"/>
                  <a:pt x="4467497" y="0"/>
                </a:cubicBezTo>
              </a:path>
            </a:pathLst>
          </a:cu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684213" y="2228850"/>
          <a:ext cx="7920037" cy="3476880"/>
        </p:xfrm>
        <a:graphic>
          <a:graphicData uri="http://schemas.openxmlformats.org/drawingml/2006/table">
            <a:tbl>
              <a:tblPr/>
              <a:tblGrid>
                <a:gridCol w="1800225"/>
                <a:gridCol w="1079500"/>
                <a:gridCol w="1728787"/>
                <a:gridCol w="1655763"/>
                <a:gridCol w="165576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Baseline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20% Fertiliser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reduction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20% Livestock reduction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20% switching arable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Load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kg/ha)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24.9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(-4%)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(-6%)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-5.5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(-22%)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Concentration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mg/L)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5.4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-0.2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(-4%)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-0.3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(-6%)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(-21%)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Farm income lost (£m)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-2.39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[-2.50;-2.27]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-1.89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[-2.00 ; -1.79]</a:t>
                      </a:r>
                      <a:r>
                        <a:rPr kumimoji="0" lang="en-US" altLang="zh-CN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 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-5.53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[-5.23;-5.84]</a:t>
                      </a:r>
                      <a:r>
                        <a:rPr kumimoji="0" lang="en-US" altLang="zh-CN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 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Effectiveness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(£m L /mg)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-11.3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-6.3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-4.7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5336" name="Rectangle 4"/>
          <p:cNvSpPr>
            <a:spLocks noChangeArrowheads="1"/>
          </p:cNvSpPr>
          <p:nvPr/>
        </p:nvSpPr>
        <p:spPr bwMode="auto">
          <a:xfrm>
            <a:off x="1658938" y="177800"/>
            <a:ext cx="58531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600"/>
              <a:t>Integrated modelling case study</a:t>
            </a:r>
            <a:endParaRPr lang="en-GB" sz="800"/>
          </a:p>
          <a:p>
            <a:pPr algn="ctr"/>
            <a:endParaRPr lang="en-GB" sz="800"/>
          </a:p>
          <a:p>
            <a:pPr algn="ctr"/>
            <a:r>
              <a:rPr lang="en-GB"/>
              <a:t>2. Combating land use change impacts on water quality</a:t>
            </a:r>
          </a:p>
        </p:txBody>
      </p:sp>
      <p:sp>
        <p:nvSpPr>
          <p:cNvPr id="4" name="Oval 3"/>
          <p:cNvSpPr/>
          <p:nvPr/>
        </p:nvSpPr>
        <p:spPr>
          <a:xfrm>
            <a:off x="3123210" y="2066306"/>
            <a:ext cx="5676406" cy="926276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133110" y="2776829"/>
            <a:ext cx="5676406" cy="170016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168735" y="4178081"/>
            <a:ext cx="5676406" cy="926276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166760" y="4888606"/>
            <a:ext cx="5676406" cy="926276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48446" y="2772819"/>
            <a:ext cx="2452250" cy="1609176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70221" y="4183969"/>
            <a:ext cx="2452250" cy="89867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56371" y="4953869"/>
            <a:ext cx="2452250" cy="89867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0575" y="1204913"/>
            <a:ext cx="44513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2" descr="C:\Users\Ian\Documents\RELU - ChREAM\papers - ours\100130 - 'big' paper\100202 - revised after Montreal submission\WTP results (climate change scenario)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1368425"/>
            <a:ext cx="4221162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6881" y="5442837"/>
          <a:ext cx="8443355" cy="1158964"/>
        </p:xfrm>
        <a:graphic>
          <a:graphicData uri="http://schemas.openxmlformats.org/drawingml/2006/table">
            <a:tbl>
              <a:tblPr/>
              <a:tblGrid>
                <a:gridCol w="2588821"/>
                <a:gridCol w="1925202"/>
                <a:gridCol w="1964666"/>
                <a:gridCol w="1964666"/>
              </a:tblGrid>
              <a:tr h="598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Scenario</a:t>
                      </a:r>
                      <a:endParaRPr lang="en-GB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508" marR="4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Climate change</a:t>
                      </a:r>
                      <a:endParaRPr lang="en-GB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508" marR="4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WFD (urban only)</a:t>
                      </a:r>
                      <a:endParaRPr lang="en-GB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508" marR="4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+mn-lt"/>
                          <a:ea typeface="Calibri"/>
                          <a:cs typeface="Times New Roman"/>
                        </a:rPr>
                        <a:t>WFD (all </a:t>
                      </a:r>
                      <a:r>
                        <a:rPr lang="en-GB" sz="2000" dirty="0" err="1" smtClean="0">
                          <a:latin typeface="+mn-lt"/>
                          <a:ea typeface="Calibri"/>
                          <a:cs typeface="Times New Roman"/>
                        </a:rPr>
                        <a:t>popn</a:t>
                      </a:r>
                      <a:r>
                        <a:rPr lang="en-GB" sz="2000" dirty="0" smtClean="0"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  <a:endParaRPr lang="en-GB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508" marR="4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Total value for area p.a.</a:t>
                      </a:r>
                      <a:endParaRPr lang="en-GB" sz="20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508" marR="4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- £6.7 million</a:t>
                      </a:r>
                      <a:endParaRPr lang="en-GB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508" marR="4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+ £12.5 million</a:t>
                      </a:r>
                      <a:endParaRPr lang="en-GB" sz="20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508" marR="4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0" dirty="0" smtClean="0">
                          <a:latin typeface="+mn-lt"/>
                          <a:ea typeface="Calibri"/>
                          <a:cs typeface="Times New Roman"/>
                        </a:rPr>
                        <a:t>+ £7 million</a:t>
                      </a:r>
                      <a:endParaRPr lang="en-GB" sz="20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508" marR="4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79438" y="688975"/>
            <a:ext cx="3598862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>
                <a:latin typeface="+mn-lt"/>
                <a:ea typeface="Calibri"/>
                <a:cs typeface="Times New Roman"/>
              </a:rPr>
              <a:t>Climate change disutility</a:t>
            </a:r>
            <a:endParaRPr lang="en-GB" sz="24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7363" name="Rectangle 5"/>
          <p:cNvSpPr>
            <a:spLocks noChangeArrowheads="1"/>
          </p:cNvSpPr>
          <p:nvPr/>
        </p:nvSpPr>
        <p:spPr bwMode="auto">
          <a:xfrm>
            <a:off x="5184775" y="687388"/>
            <a:ext cx="33734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WFD improvements</a:t>
            </a:r>
            <a:endParaRPr lang="en-GB" sz="24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7364" name="Rectangle 6"/>
          <p:cNvSpPr>
            <a:spLocks noChangeArrowheads="1"/>
          </p:cNvSpPr>
          <p:nvPr/>
        </p:nvSpPr>
        <p:spPr bwMode="auto">
          <a:xfrm>
            <a:off x="80963" y="41275"/>
            <a:ext cx="89471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Spatial distribution of water quality change values </a:t>
            </a:r>
            <a:endParaRPr lang="en-GB" sz="32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3342561" y="4756411"/>
            <a:ext cx="667884" cy="56032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6153189" y="4916383"/>
            <a:ext cx="900755" cy="46524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042069" y="4928261"/>
            <a:ext cx="688768" cy="45126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37276"/>
            <a:ext cx="9144000" cy="23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1896703" cy="402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671" y="165889"/>
            <a:ext cx="182245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University of Cambridge 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83025" y="2806437"/>
            <a:ext cx="1276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Macaulay Institute 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11587" y="3319199"/>
            <a:ext cx="12763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Centre for Ecology &amp; Hydrology Logo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2887" y="2806437"/>
            <a:ext cx="12858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University of Nottingham Log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95912" y="3247761"/>
            <a:ext cx="1285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the University of York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7212" y="3311261"/>
            <a:ext cx="16668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Imperial College London logo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80237" y="2806437"/>
            <a:ext cx="1276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7"/>
          <p:cNvGrpSpPr/>
          <p:nvPr/>
        </p:nvGrpSpPr>
        <p:grpSpPr>
          <a:xfrm>
            <a:off x="2763829" y="2690541"/>
            <a:ext cx="1081088" cy="1028700"/>
            <a:chOff x="1609725" y="3644900"/>
            <a:chExt cx="1081088" cy="1028700"/>
          </a:xfrm>
        </p:grpSpPr>
        <p:pic>
          <p:nvPicPr>
            <p:cNvPr id="15" name="Picture 18" descr="University of East Anglia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609725" y="3644900"/>
              <a:ext cx="1081088" cy="74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4" descr="University of East Anglia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754188" y="4373563"/>
              <a:ext cx="792162" cy="30003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26" descr="logo: NERC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404978" y="3920544"/>
            <a:ext cx="1587497" cy="55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840600" y="3904625"/>
            <a:ext cx="157072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2546430" y="2083440"/>
            <a:ext cx="625032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2751041" y="1243461"/>
            <a:ext cx="5210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latin typeface="Calibri" pitchFamily="34" charset="0"/>
              </a:rPr>
              <a:t>www.valuing-nature.net</a:t>
            </a: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4024000" y="2241288"/>
            <a:ext cx="3399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Calibri" pitchFamily="34" charset="0"/>
              </a:rPr>
              <a:t>Founding </a:t>
            </a:r>
            <a:r>
              <a:rPr lang="en-GB" sz="2000" dirty="0" smtClean="0">
                <a:solidFill>
                  <a:srgbClr val="0070C0"/>
                </a:solidFill>
                <a:latin typeface="Calibri" pitchFamily="34" charset="0"/>
              </a:rPr>
              <a:t>partners and funders</a:t>
            </a:r>
            <a:endParaRPr lang="en-GB" sz="20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214282" y="1152413"/>
            <a:ext cx="8693150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3600" b="1" dirty="0" smtClean="0">
                <a:latin typeface="+mn-lt"/>
              </a:rPr>
              <a:t>Economic Analysis of Ecosystem Services: </a:t>
            </a:r>
          </a:p>
          <a:p>
            <a:pPr algn="ctr">
              <a:lnSpc>
                <a:spcPct val="80000"/>
              </a:lnSpc>
            </a:pPr>
            <a:r>
              <a:rPr lang="en-GB" sz="3600" b="1" dirty="0" smtClean="0">
                <a:latin typeface="+mn-lt"/>
              </a:rPr>
              <a:t>The UK Experience</a:t>
            </a:r>
            <a:endParaRPr lang="en-GB" sz="800" b="1" dirty="0">
              <a:latin typeface="+mn-lt"/>
            </a:endParaRPr>
          </a:p>
          <a:p>
            <a:pPr algn="ctr"/>
            <a:r>
              <a:rPr lang="en-GB" sz="2000" dirty="0" smtClean="0">
                <a:latin typeface="Calibri" pitchFamily="34" charset="0"/>
              </a:rPr>
              <a:t>Ian </a:t>
            </a:r>
            <a:r>
              <a:rPr lang="en-GB" sz="2000" dirty="0">
                <a:latin typeface="Calibri" pitchFamily="34" charset="0"/>
              </a:rPr>
              <a:t>Bateman</a:t>
            </a:r>
          </a:p>
          <a:p>
            <a:pPr algn="ctr"/>
            <a:r>
              <a:rPr lang="en-GB" sz="1600" dirty="0">
                <a:latin typeface="Calibri" pitchFamily="34" charset="0"/>
              </a:rPr>
              <a:t>Head of Economics for the UK National Ecosystem </a:t>
            </a:r>
            <a:r>
              <a:rPr lang="en-GB" sz="1600" dirty="0" smtClean="0">
                <a:latin typeface="Calibri" pitchFamily="34" charset="0"/>
              </a:rPr>
              <a:t>Assessment</a:t>
            </a:r>
            <a:endParaRPr lang="en-GB" sz="1600" dirty="0">
              <a:latin typeface="Calibri" pitchFamily="34" charset="0"/>
            </a:endParaRPr>
          </a:p>
        </p:txBody>
      </p:sp>
      <p:pic>
        <p:nvPicPr>
          <p:cNvPr id="20483" name="Picture 15" descr="http://uknea.unep-wcmc.org/Portals/_default/Containers/Minimalist-Green-Gradiant/dummyc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643042" y="6474822"/>
            <a:ext cx="70310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823B"/>
                </a:solidFill>
              </a:rPr>
              <a:t>Centre for Social &amp; Economic Research on the Global Environment</a:t>
            </a:r>
          </a:p>
        </p:txBody>
      </p:sp>
      <p:pic>
        <p:nvPicPr>
          <p:cNvPr id="20487" name="Picture 4" descr="UK National Ecosystem Assessment">
            <a:hlinkClick r:id="rId4" tooltip="UK National Ecosystem Assessment"/>
          </p:cNvPr>
          <p:cNvPicPr>
            <a:picLocks noChangeAspect="1" noChangeArrowheads="1"/>
          </p:cNvPicPr>
          <p:nvPr/>
        </p:nvPicPr>
        <p:blipFill>
          <a:blip r:embed="rId5" cstate="print"/>
          <a:srcRect t="45473" b="7790"/>
          <a:stretch>
            <a:fillRect/>
          </a:stretch>
        </p:blipFill>
        <p:spPr bwMode="auto">
          <a:xfrm>
            <a:off x="214283" y="357166"/>
            <a:ext cx="6572295" cy="44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CC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5930032"/>
            <a:ext cx="666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DEF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5930032"/>
            <a:ext cx="714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NER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6001470"/>
            <a:ext cx="1190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NIE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5930032"/>
            <a:ext cx="16430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3" descr="The Scottish Governme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5858594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4" descr="WA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43834" y="5858594"/>
            <a:ext cx="762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>
            <a:off x="357158" y="5474690"/>
            <a:ext cx="1366808" cy="1285884"/>
            <a:chOff x="1609725" y="3644900"/>
            <a:chExt cx="1081088" cy="1028700"/>
          </a:xfrm>
        </p:grpSpPr>
        <p:pic>
          <p:nvPicPr>
            <p:cNvPr id="15" name="Picture 18" descr="University of East Anglia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609725" y="3644900"/>
              <a:ext cx="1081088" cy="74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4" descr="University of East Anglia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754188" y="4373563"/>
              <a:ext cx="792162" cy="30003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94445" y="71414"/>
            <a:ext cx="2006711" cy="100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23528" y="2708920"/>
            <a:ext cx="8463314" cy="133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Ian J. Bateman, David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Abson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Nicola Beaumont, Amii Darnell, Carlo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Fezzi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Nick Hanley, Andreas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Kontoleon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David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Maddison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Paul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Morling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Joe Morris, Susana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Mourato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Unai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Pascual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Grischa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Perino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Antara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Sen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Dugald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Tinch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Kerry Turner, Gregory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Valatin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Barnaby Andrews,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Viviana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Asara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Tom Askew,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Uzma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Aslam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Giles Atkinson,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Nesha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Beharry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-Borg, Katherine Bolt, Murray Collins, Emma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Comerford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Emma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Coombes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Andrew Crowe, Steve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Dugdale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Jo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Foden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Steve Gibbons, Roy Haines-Young, Caroline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Hattam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Mark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Hulme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Tiziana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Luisetti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George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MacKerron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Stephen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Mangi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Dominic Moran, Paul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Munday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James Paterson,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Guilherme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Resende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Gavin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Siriwardena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Jim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Skea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Daan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van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Soest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Mette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Termansen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0769" name="Object 1"/>
          <p:cNvGraphicFramePr>
            <a:graphicFrameLocks noChangeAspect="1"/>
          </p:cNvGraphicFramePr>
          <p:nvPr/>
        </p:nvGraphicFramePr>
        <p:xfrm>
          <a:off x="3929058" y="5930032"/>
          <a:ext cx="600075" cy="476250"/>
        </p:xfrm>
        <a:graphic>
          <a:graphicData uri="http://schemas.openxmlformats.org/presentationml/2006/ole">
            <p:oleObj spid="_x0000_s283650" r:id="rId17" imgW="5582429" imgH="4409524" progId="">
              <p:embed/>
            </p:oleObj>
          </a:graphicData>
        </a:graphic>
      </p:graphicFrame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755576" y="4005064"/>
            <a:ext cx="75811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Presentation to: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Wealth Accounting and Valuation of Ecosystem Services (WAVES) Partnership Meeting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World Bank, Washington DC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29-31 March, 2011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39552" y="5120897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Times New Roman" pitchFamily="18" charset="0"/>
              </a:rPr>
              <a:t>THIS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Times New Roman" pitchFamily="18" charset="0"/>
              </a:rPr>
              <a:t>PRESENTATION DOES NOT NECESSARILY REPRESENT THE FINDINGS OR VIEWS OF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Times New Roman" pitchFamily="18" charset="0"/>
              </a:rPr>
              <a:t>UK NATIONAL ECOSYSTEM  ASSESSMENT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 Box 39"/>
          <p:cNvSpPr txBox="1">
            <a:spLocks noChangeArrowheads="1"/>
          </p:cNvSpPr>
          <p:nvPr/>
        </p:nvSpPr>
        <p:spPr bwMode="auto">
          <a:xfrm>
            <a:off x="7308850" y="1270000"/>
            <a:ext cx="14335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>
                <a:latin typeface="Arial Narrow" pitchFamily="34" charset="0"/>
                <a:cs typeface="Arial" charset="0"/>
              </a:rPr>
              <a:t>ES contribution to well-being</a:t>
            </a:r>
          </a:p>
        </p:txBody>
      </p:sp>
      <p:grpSp>
        <p:nvGrpSpPr>
          <p:cNvPr id="3" name="Group 169"/>
          <p:cNvGrpSpPr>
            <a:grpSpLocks/>
          </p:cNvGrpSpPr>
          <p:nvPr/>
        </p:nvGrpSpPr>
        <p:grpSpPr bwMode="auto">
          <a:xfrm>
            <a:off x="7929563" y="1870075"/>
            <a:ext cx="1125537" cy="4764088"/>
            <a:chOff x="4528" y="928"/>
            <a:chExt cx="1029" cy="3001"/>
          </a:xfrm>
        </p:grpSpPr>
        <p:sp>
          <p:nvSpPr>
            <p:cNvPr id="26761" name="Rectangle 3"/>
            <p:cNvSpPr>
              <a:spLocks noChangeArrowheads="1"/>
            </p:cNvSpPr>
            <p:nvPr/>
          </p:nvSpPr>
          <p:spPr bwMode="auto">
            <a:xfrm>
              <a:off x="4593" y="938"/>
              <a:ext cx="963" cy="351"/>
            </a:xfrm>
            <a:prstGeom prst="rect">
              <a:avLst/>
            </a:prstGeom>
            <a:solidFill>
              <a:srgbClr val="FDFD9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</a:endParaRPr>
            </a:p>
          </p:txBody>
        </p:sp>
        <p:grpSp>
          <p:nvGrpSpPr>
            <p:cNvPr id="4" name="Group 168"/>
            <p:cNvGrpSpPr>
              <a:grpSpLocks/>
            </p:cNvGrpSpPr>
            <p:nvPr/>
          </p:nvGrpSpPr>
          <p:grpSpPr bwMode="auto">
            <a:xfrm>
              <a:off x="4528" y="928"/>
              <a:ext cx="1029" cy="3001"/>
              <a:chOff x="4528" y="928"/>
              <a:chExt cx="1029" cy="3001"/>
            </a:xfrm>
          </p:grpSpPr>
          <p:grpSp>
            <p:nvGrpSpPr>
              <p:cNvPr id="5" name="Group 118"/>
              <p:cNvGrpSpPr>
                <a:grpSpLocks/>
              </p:cNvGrpSpPr>
              <p:nvPr/>
            </p:nvGrpSpPr>
            <p:grpSpPr bwMode="auto">
              <a:xfrm>
                <a:off x="4603" y="1298"/>
                <a:ext cx="945" cy="2631"/>
                <a:chOff x="3854" y="1207"/>
                <a:chExt cx="472" cy="2857"/>
              </a:xfrm>
            </p:grpSpPr>
            <p:sp>
              <p:nvSpPr>
                <p:cNvPr id="26765" name="Rectangle 64"/>
                <p:cNvSpPr>
                  <a:spLocks noChangeArrowheads="1"/>
                </p:cNvSpPr>
                <p:nvPr/>
              </p:nvSpPr>
              <p:spPr bwMode="auto">
                <a:xfrm>
                  <a:off x="3854" y="1207"/>
                  <a:ext cx="472" cy="2857"/>
                </a:xfrm>
                <a:prstGeom prst="rect">
                  <a:avLst/>
                </a:prstGeom>
                <a:solidFill>
                  <a:srgbClr val="FEFE00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6766" name="AutoShape 22"/>
                <p:cNvSpPr>
                  <a:spLocks noChangeArrowheads="1"/>
                </p:cNvSpPr>
                <p:nvPr/>
              </p:nvSpPr>
              <p:spPr bwMode="auto">
                <a:xfrm>
                  <a:off x="3915" y="1254"/>
                  <a:ext cx="359" cy="156"/>
                </a:xfrm>
                <a:prstGeom prst="flowChartDelay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 b="1">
                    <a:latin typeface="Arial Narrow" pitchFamily="34" charset="0"/>
                    <a:cs typeface="Arial" charset="0"/>
                  </a:endParaRPr>
                </a:p>
              </p:txBody>
            </p:sp>
            <p:sp>
              <p:nvSpPr>
                <p:cNvPr id="26767" name="AutoShape 22"/>
                <p:cNvSpPr>
                  <a:spLocks noChangeArrowheads="1"/>
                </p:cNvSpPr>
                <p:nvPr/>
              </p:nvSpPr>
              <p:spPr bwMode="auto">
                <a:xfrm>
                  <a:off x="3915" y="1436"/>
                  <a:ext cx="359" cy="156"/>
                </a:xfrm>
                <a:prstGeom prst="flowChartDelay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 b="1">
                    <a:latin typeface="Arial Narrow" pitchFamily="34" charset="0"/>
                    <a:cs typeface="Arial" charset="0"/>
                  </a:endParaRPr>
                </a:p>
              </p:txBody>
            </p:sp>
            <p:sp>
              <p:nvSpPr>
                <p:cNvPr id="26768" name="AutoShape 22"/>
                <p:cNvSpPr>
                  <a:spLocks noChangeArrowheads="1"/>
                </p:cNvSpPr>
                <p:nvPr/>
              </p:nvSpPr>
              <p:spPr bwMode="auto">
                <a:xfrm>
                  <a:off x="3915" y="1617"/>
                  <a:ext cx="359" cy="156"/>
                </a:xfrm>
                <a:prstGeom prst="flowChartDelay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 b="1">
                    <a:latin typeface="Arial Narrow" pitchFamily="34" charset="0"/>
                    <a:cs typeface="Arial" charset="0"/>
                  </a:endParaRPr>
                </a:p>
              </p:txBody>
            </p:sp>
            <p:sp>
              <p:nvSpPr>
                <p:cNvPr id="26769" name="AutoShape 22"/>
                <p:cNvSpPr>
                  <a:spLocks noChangeArrowheads="1"/>
                </p:cNvSpPr>
                <p:nvPr/>
              </p:nvSpPr>
              <p:spPr bwMode="auto">
                <a:xfrm>
                  <a:off x="3915" y="1798"/>
                  <a:ext cx="359" cy="156"/>
                </a:xfrm>
                <a:prstGeom prst="flowChartDelay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 b="1">
                    <a:latin typeface="Arial Narrow" pitchFamily="34" charset="0"/>
                    <a:cs typeface="Arial" charset="0"/>
                  </a:endParaRPr>
                </a:p>
              </p:txBody>
            </p:sp>
            <p:sp>
              <p:nvSpPr>
                <p:cNvPr id="26770" name="AutoShape 22"/>
                <p:cNvSpPr>
                  <a:spLocks noChangeArrowheads="1"/>
                </p:cNvSpPr>
                <p:nvPr/>
              </p:nvSpPr>
              <p:spPr bwMode="auto">
                <a:xfrm>
                  <a:off x="3915" y="1980"/>
                  <a:ext cx="359" cy="156"/>
                </a:xfrm>
                <a:prstGeom prst="flowChartDelay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 b="1">
                    <a:latin typeface="Arial Narrow" pitchFamily="34" charset="0"/>
                    <a:cs typeface="Arial" charset="0"/>
                  </a:endParaRPr>
                </a:p>
              </p:txBody>
            </p:sp>
            <p:sp>
              <p:nvSpPr>
                <p:cNvPr id="26771" name="AutoShape 22"/>
                <p:cNvSpPr>
                  <a:spLocks noChangeArrowheads="1"/>
                </p:cNvSpPr>
                <p:nvPr/>
              </p:nvSpPr>
              <p:spPr bwMode="auto">
                <a:xfrm>
                  <a:off x="3915" y="2161"/>
                  <a:ext cx="359" cy="156"/>
                </a:xfrm>
                <a:prstGeom prst="flowChartDelay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 b="1">
                    <a:latin typeface="Arial Narrow" pitchFamily="34" charset="0"/>
                    <a:cs typeface="Arial" charset="0"/>
                  </a:endParaRPr>
                </a:p>
              </p:txBody>
            </p:sp>
            <p:sp>
              <p:nvSpPr>
                <p:cNvPr id="26772" name="AutoShape 22"/>
                <p:cNvSpPr>
                  <a:spLocks noChangeArrowheads="1"/>
                </p:cNvSpPr>
                <p:nvPr/>
              </p:nvSpPr>
              <p:spPr bwMode="auto">
                <a:xfrm>
                  <a:off x="3915" y="2343"/>
                  <a:ext cx="359" cy="156"/>
                </a:xfrm>
                <a:prstGeom prst="flowChartDelay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 b="1">
                    <a:latin typeface="Arial Narrow" pitchFamily="34" charset="0"/>
                    <a:cs typeface="Arial" charset="0"/>
                  </a:endParaRPr>
                </a:p>
              </p:txBody>
            </p:sp>
            <p:sp>
              <p:nvSpPr>
                <p:cNvPr id="26773" name="AutoShape 22"/>
                <p:cNvSpPr>
                  <a:spLocks noChangeArrowheads="1"/>
                </p:cNvSpPr>
                <p:nvPr/>
              </p:nvSpPr>
              <p:spPr bwMode="auto">
                <a:xfrm>
                  <a:off x="3915" y="2524"/>
                  <a:ext cx="359" cy="156"/>
                </a:xfrm>
                <a:prstGeom prst="flowChartDelay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 b="1">
                    <a:latin typeface="Arial Narrow" pitchFamily="34" charset="0"/>
                    <a:cs typeface="Arial" charset="0"/>
                  </a:endParaRPr>
                </a:p>
              </p:txBody>
            </p:sp>
            <p:sp>
              <p:nvSpPr>
                <p:cNvPr id="26774" name="AutoShape 22"/>
                <p:cNvSpPr>
                  <a:spLocks noChangeArrowheads="1"/>
                </p:cNvSpPr>
                <p:nvPr/>
              </p:nvSpPr>
              <p:spPr bwMode="auto">
                <a:xfrm>
                  <a:off x="3915" y="2705"/>
                  <a:ext cx="359" cy="156"/>
                </a:xfrm>
                <a:prstGeom prst="flowChartDelay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 b="1">
                    <a:latin typeface="Arial Narrow" pitchFamily="34" charset="0"/>
                    <a:cs typeface="Arial" charset="0"/>
                  </a:endParaRPr>
                </a:p>
              </p:txBody>
            </p:sp>
            <p:sp>
              <p:nvSpPr>
                <p:cNvPr id="26775" name="AutoShape 22"/>
                <p:cNvSpPr>
                  <a:spLocks noChangeArrowheads="1"/>
                </p:cNvSpPr>
                <p:nvPr/>
              </p:nvSpPr>
              <p:spPr bwMode="auto">
                <a:xfrm>
                  <a:off x="3915" y="2887"/>
                  <a:ext cx="359" cy="156"/>
                </a:xfrm>
                <a:prstGeom prst="flowChartDelay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 b="1">
                    <a:latin typeface="Arial Narrow" pitchFamily="34" charset="0"/>
                    <a:cs typeface="Arial" charset="0"/>
                  </a:endParaRPr>
                </a:p>
              </p:txBody>
            </p:sp>
            <p:sp>
              <p:nvSpPr>
                <p:cNvPr id="26776" name="AutoShape 22"/>
                <p:cNvSpPr>
                  <a:spLocks noChangeArrowheads="1"/>
                </p:cNvSpPr>
                <p:nvPr/>
              </p:nvSpPr>
              <p:spPr bwMode="auto">
                <a:xfrm>
                  <a:off x="3915" y="3068"/>
                  <a:ext cx="359" cy="156"/>
                </a:xfrm>
                <a:prstGeom prst="flowChartDelay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 b="1">
                    <a:latin typeface="Arial Narrow" pitchFamily="34" charset="0"/>
                    <a:cs typeface="Arial" charset="0"/>
                  </a:endParaRPr>
                </a:p>
              </p:txBody>
            </p:sp>
            <p:sp>
              <p:nvSpPr>
                <p:cNvPr id="26777" name="AutoShape 22"/>
                <p:cNvSpPr>
                  <a:spLocks noChangeArrowheads="1"/>
                </p:cNvSpPr>
                <p:nvPr/>
              </p:nvSpPr>
              <p:spPr bwMode="auto">
                <a:xfrm>
                  <a:off x="3915" y="3250"/>
                  <a:ext cx="359" cy="156"/>
                </a:xfrm>
                <a:prstGeom prst="flowChartDelay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 b="1">
                    <a:latin typeface="Arial Narrow" pitchFamily="34" charset="0"/>
                    <a:cs typeface="Arial" charset="0"/>
                  </a:endParaRPr>
                </a:p>
              </p:txBody>
            </p:sp>
            <p:sp>
              <p:nvSpPr>
                <p:cNvPr id="26778" name="AutoShape 22"/>
                <p:cNvSpPr>
                  <a:spLocks noChangeArrowheads="1"/>
                </p:cNvSpPr>
                <p:nvPr/>
              </p:nvSpPr>
              <p:spPr bwMode="auto">
                <a:xfrm>
                  <a:off x="3915" y="3431"/>
                  <a:ext cx="359" cy="156"/>
                </a:xfrm>
                <a:prstGeom prst="flowChartDelay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 b="1">
                    <a:latin typeface="Arial Narrow" pitchFamily="34" charset="0"/>
                    <a:cs typeface="Arial" charset="0"/>
                  </a:endParaRPr>
                </a:p>
              </p:txBody>
            </p:sp>
            <p:sp>
              <p:nvSpPr>
                <p:cNvPr id="26779" name="AutoShape 22"/>
                <p:cNvSpPr>
                  <a:spLocks noChangeArrowheads="1"/>
                </p:cNvSpPr>
                <p:nvPr/>
              </p:nvSpPr>
              <p:spPr bwMode="auto">
                <a:xfrm>
                  <a:off x="3915" y="3612"/>
                  <a:ext cx="359" cy="156"/>
                </a:xfrm>
                <a:prstGeom prst="flowChartDelay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 b="1">
                    <a:latin typeface="Arial Narrow" pitchFamily="34" charset="0"/>
                    <a:cs typeface="Arial" charset="0"/>
                  </a:endParaRPr>
                </a:p>
              </p:txBody>
            </p:sp>
          </p:grpSp>
          <p:sp>
            <p:nvSpPr>
              <p:cNvPr id="26764" name="Text Box 59"/>
              <p:cNvSpPr txBox="1">
                <a:spLocks noChangeArrowheads="1"/>
              </p:cNvSpPr>
              <p:nvPr/>
            </p:nvSpPr>
            <p:spPr bwMode="auto">
              <a:xfrm>
                <a:off x="4528" y="928"/>
                <a:ext cx="102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sz="1600" b="1">
                    <a:latin typeface="Arial Narrow" pitchFamily="34" charset="0"/>
                    <a:cs typeface="Arial" charset="0"/>
                  </a:rPr>
                  <a:t>Non-monetised </a:t>
                </a:r>
              </a:p>
            </p:txBody>
          </p:sp>
        </p:grpSp>
      </p:grpSp>
      <p:grpSp>
        <p:nvGrpSpPr>
          <p:cNvPr id="6" name="Group 191"/>
          <p:cNvGrpSpPr>
            <a:grpSpLocks/>
          </p:cNvGrpSpPr>
          <p:nvPr/>
        </p:nvGrpSpPr>
        <p:grpSpPr bwMode="auto">
          <a:xfrm>
            <a:off x="142875" y="2449513"/>
            <a:ext cx="2082800" cy="4194175"/>
            <a:chOff x="56" y="1292"/>
            <a:chExt cx="1511" cy="2642"/>
          </a:xfrm>
        </p:grpSpPr>
        <p:sp>
          <p:nvSpPr>
            <p:cNvPr id="26753" name="Rectangle 4"/>
            <p:cNvSpPr>
              <a:spLocks noChangeArrowheads="1"/>
            </p:cNvSpPr>
            <p:nvPr/>
          </p:nvSpPr>
          <p:spPr bwMode="auto">
            <a:xfrm>
              <a:off x="56" y="1292"/>
              <a:ext cx="1511" cy="2642"/>
            </a:xfrm>
            <a:prstGeom prst="rect">
              <a:avLst/>
            </a:prstGeom>
            <a:gradFill rotWithShape="1">
              <a:gsLst>
                <a:gs pos="0">
                  <a:srgbClr val="3DE80E"/>
                </a:gs>
                <a:gs pos="100000">
                  <a:srgbClr val="ACF598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</a:endParaRPr>
            </a:p>
          </p:txBody>
        </p:sp>
        <p:grpSp>
          <p:nvGrpSpPr>
            <p:cNvPr id="7" name="Group 94"/>
            <p:cNvGrpSpPr>
              <a:grpSpLocks/>
            </p:cNvGrpSpPr>
            <p:nvPr/>
          </p:nvGrpSpPr>
          <p:grpSpPr bwMode="auto">
            <a:xfrm>
              <a:off x="185" y="1383"/>
              <a:ext cx="1177" cy="1328"/>
              <a:chOff x="185" y="1338"/>
              <a:chExt cx="1177" cy="1328"/>
            </a:xfrm>
          </p:grpSpPr>
          <p:sp>
            <p:nvSpPr>
              <p:cNvPr id="26755" name="AutoShape 15"/>
              <p:cNvSpPr>
                <a:spLocks noChangeArrowheads="1"/>
              </p:cNvSpPr>
              <p:nvPr/>
            </p:nvSpPr>
            <p:spPr bwMode="auto">
              <a:xfrm>
                <a:off x="185" y="1570"/>
                <a:ext cx="1177" cy="180"/>
              </a:xfrm>
              <a:prstGeom prst="rightArrowCallout">
                <a:avLst>
                  <a:gd name="adj1" fmla="val 25000"/>
                  <a:gd name="adj2" fmla="val 25000"/>
                  <a:gd name="adj3" fmla="val 20222"/>
                  <a:gd name="adj4" fmla="val 85398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</a:pPr>
                <a:r>
                  <a:rPr lang="en-GB" sz="1100">
                    <a:ea typeface="Calibri" pitchFamily="34" charset="0"/>
                    <a:cs typeface="Times New Roman" pitchFamily="18" charset="0"/>
                  </a:rPr>
                  <a:t>Primary production</a:t>
                </a:r>
                <a:endParaRPr lang="en-US" sz="1100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6756" name="AutoShape 15"/>
              <p:cNvSpPr>
                <a:spLocks noChangeArrowheads="1"/>
              </p:cNvSpPr>
              <p:nvPr/>
            </p:nvSpPr>
            <p:spPr bwMode="auto">
              <a:xfrm>
                <a:off x="185" y="1795"/>
                <a:ext cx="1177" cy="180"/>
              </a:xfrm>
              <a:prstGeom prst="rightArrowCallout">
                <a:avLst>
                  <a:gd name="adj1" fmla="val 25000"/>
                  <a:gd name="adj2" fmla="val 25000"/>
                  <a:gd name="adj3" fmla="val 20222"/>
                  <a:gd name="adj4" fmla="val 86213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</a:pPr>
                <a:r>
                  <a:rPr lang="en-GB" sz="1100">
                    <a:ea typeface="Calibri" pitchFamily="34" charset="0"/>
                    <a:cs typeface="Times New Roman" pitchFamily="18" charset="0"/>
                  </a:rPr>
                  <a:t>Decomposition</a:t>
                </a:r>
                <a:endParaRPr lang="en-US" sz="1100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6757" name="AutoShape 15"/>
              <p:cNvSpPr>
                <a:spLocks noChangeArrowheads="1"/>
              </p:cNvSpPr>
              <p:nvPr/>
            </p:nvSpPr>
            <p:spPr bwMode="auto">
              <a:xfrm>
                <a:off x="185" y="2020"/>
                <a:ext cx="1177" cy="180"/>
              </a:xfrm>
              <a:prstGeom prst="rightArrowCallout">
                <a:avLst>
                  <a:gd name="adj1" fmla="val 25000"/>
                  <a:gd name="adj2" fmla="val 25000"/>
                  <a:gd name="adj3" fmla="val 20222"/>
                  <a:gd name="adj4" fmla="val 86824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</a:pPr>
                <a:r>
                  <a:rPr lang="en-GB" sz="1100">
                    <a:ea typeface="Calibri" pitchFamily="34" charset="0"/>
                    <a:cs typeface="Times New Roman" pitchFamily="18" charset="0"/>
                  </a:rPr>
                  <a:t>Soil formation</a:t>
                </a:r>
                <a:endParaRPr lang="en-US" sz="1100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6758" name="AutoShape 15"/>
              <p:cNvSpPr>
                <a:spLocks noChangeArrowheads="1"/>
              </p:cNvSpPr>
              <p:nvPr/>
            </p:nvSpPr>
            <p:spPr bwMode="auto">
              <a:xfrm>
                <a:off x="185" y="2245"/>
                <a:ext cx="1177" cy="180"/>
              </a:xfrm>
              <a:prstGeom prst="rightArrowCallout">
                <a:avLst>
                  <a:gd name="adj1" fmla="val 25000"/>
                  <a:gd name="adj2" fmla="val 25000"/>
                  <a:gd name="adj3" fmla="val 20222"/>
                  <a:gd name="adj4" fmla="val 86806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</a:pPr>
                <a:r>
                  <a:rPr lang="en-GB" sz="1100">
                    <a:ea typeface="Calibri" pitchFamily="34" charset="0"/>
                    <a:cs typeface="Times New Roman" pitchFamily="18" charset="0"/>
                  </a:rPr>
                  <a:t>Nutrient cycling</a:t>
                </a:r>
                <a:endParaRPr lang="en-US" sz="1100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6759" name="AutoShape 15"/>
              <p:cNvSpPr>
                <a:spLocks noChangeArrowheads="1"/>
              </p:cNvSpPr>
              <p:nvPr/>
            </p:nvSpPr>
            <p:spPr bwMode="auto">
              <a:xfrm>
                <a:off x="185" y="2486"/>
                <a:ext cx="1177" cy="180"/>
              </a:xfrm>
              <a:prstGeom prst="rightArrowCallout">
                <a:avLst>
                  <a:gd name="adj1" fmla="val 25000"/>
                  <a:gd name="adj2" fmla="val 25000"/>
                  <a:gd name="adj3" fmla="val 20222"/>
                  <a:gd name="adj4" fmla="val 86884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</a:pPr>
                <a:r>
                  <a:rPr lang="en-GB" sz="1100">
                    <a:ea typeface="Calibri" pitchFamily="34" charset="0"/>
                    <a:cs typeface="Times New Roman" pitchFamily="18" charset="0"/>
                  </a:rPr>
                  <a:t>Water cycling</a:t>
                </a:r>
                <a:endParaRPr lang="en-US" sz="1100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6760" name="AutoShape 15"/>
              <p:cNvSpPr>
                <a:spLocks noChangeArrowheads="1"/>
              </p:cNvSpPr>
              <p:nvPr/>
            </p:nvSpPr>
            <p:spPr bwMode="auto">
              <a:xfrm>
                <a:off x="185" y="1338"/>
                <a:ext cx="1166" cy="180"/>
              </a:xfrm>
              <a:prstGeom prst="rightArrowCallout">
                <a:avLst>
                  <a:gd name="adj1" fmla="val 25000"/>
                  <a:gd name="adj2" fmla="val 25000"/>
                  <a:gd name="adj3" fmla="val 21203"/>
                  <a:gd name="adj4" fmla="val 86333"/>
                </a:avLst>
              </a:prstGeom>
              <a:solidFill>
                <a:srgbClr val="FFBD0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</a:pPr>
                <a:r>
                  <a:rPr lang="en-GB" sz="1100">
                    <a:ea typeface="Calibri" pitchFamily="34" charset="0"/>
                    <a:cs typeface="Times New Roman" pitchFamily="18" charset="0"/>
                  </a:rPr>
                  <a:t>Weathering</a:t>
                </a:r>
                <a:endParaRPr lang="en-US" sz="1100">
                  <a:ea typeface="Calibri" pitchFamily="34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" name="Group 101"/>
          <p:cNvGrpSpPr>
            <a:grpSpLocks/>
          </p:cNvGrpSpPr>
          <p:nvPr/>
        </p:nvGrpSpPr>
        <p:grpSpPr bwMode="auto">
          <a:xfrm>
            <a:off x="295275" y="4845050"/>
            <a:ext cx="1643063" cy="719138"/>
            <a:chOff x="295" y="2840"/>
            <a:chExt cx="1125" cy="453"/>
          </a:xfrm>
        </p:grpSpPr>
        <p:sp>
          <p:nvSpPr>
            <p:cNvPr id="26751" name="AutoShape 15"/>
            <p:cNvSpPr>
              <a:spLocks noChangeArrowheads="1"/>
            </p:cNvSpPr>
            <p:nvPr/>
          </p:nvSpPr>
          <p:spPr bwMode="auto">
            <a:xfrm>
              <a:off x="295" y="2840"/>
              <a:ext cx="1125" cy="180"/>
            </a:xfrm>
            <a:prstGeom prst="rightArrowCallout">
              <a:avLst>
                <a:gd name="adj1" fmla="val 25000"/>
                <a:gd name="adj2" fmla="val 25000"/>
                <a:gd name="adj3" fmla="val 20226"/>
                <a:gd name="adj4" fmla="val 86356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</a:pPr>
              <a:r>
                <a:rPr lang="en-GB" sz="1100">
                  <a:ea typeface="Calibri" pitchFamily="34" charset="0"/>
                  <a:cs typeface="Times New Roman" pitchFamily="18" charset="0"/>
                </a:rPr>
                <a:t>Climate regulation </a:t>
              </a:r>
              <a:endParaRPr lang="en-US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6752" name="AutoShape 15"/>
            <p:cNvSpPr>
              <a:spLocks noChangeArrowheads="1"/>
            </p:cNvSpPr>
            <p:nvPr/>
          </p:nvSpPr>
          <p:spPr bwMode="auto">
            <a:xfrm>
              <a:off x="295" y="3113"/>
              <a:ext cx="1125" cy="180"/>
            </a:xfrm>
            <a:prstGeom prst="rightArrowCallout">
              <a:avLst>
                <a:gd name="adj1" fmla="val 25000"/>
                <a:gd name="adj2" fmla="val 25000"/>
                <a:gd name="adj3" fmla="val 20226"/>
                <a:gd name="adj4" fmla="val 85921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</a:pPr>
              <a:r>
                <a:rPr lang="en-GB" sz="1100">
                  <a:ea typeface="Calibri" pitchFamily="34" charset="0"/>
                  <a:cs typeface="Times New Roman" pitchFamily="18" charset="0"/>
                </a:rPr>
                <a:t>Pollination </a:t>
              </a:r>
              <a:endParaRPr lang="en-US" sz="1100"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9" name="Group 189"/>
          <p:cNvGrpSpPr>
            <a:grpSpLocks/>
          </p:cNvGrpSpPr>
          <p:nvPr/>
        </p:nvGrpSpPr>
        <p:grpSpPr bwMode="auto">
          <a:xfrm>
            <a:off x="285750" y="5745163"/>
            <a:ext cx="1643063" cy="647700"/>
            <a:chOff x="295" y="3475"/>
            <a:chExt cx="1085" cy="408"/>
          </a:xfrm>
        </p:grpSpPr>
        <p:sp>
          <p:nvSpPr>
            <p:cNvPr id="26749" name="AutoShape 15"/>
            <p:cNvSpPr>
              <a:spLocks noChangeArrowheads="1"/>
            </p:cNvSpPr>
            <p:nvPr/>
          </p:nvSpPr>
          <p:spPr bwMode="auto">
            <a:xfrm>
              <a:off x="295" y="3475"/>
              <a:ext cx="1085" cy="180"/>
            </a:xfrm>
            <a:prstGeom prst="rightArrowCallout">
              <a:avLst>
                <a:gd name="adj1" fmla="val 25000"/>
                <a:gd name="adj2" fmla="val 25000"/>
                <a:gd name="adj3" fmla="val 21209"/>
                <a:gd name="adj4" fmla="val 87296"/>
              </a:avLst>
            </a:prstGeom>
            <a:solidFill>
              <a:srgbClr val="FFBD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</a:pPr>
              <a:r>
                <a:rPr lang="en-GB" sz="1100">
                  <a:ea typeface="Calibri" pitchFamily="34" charset="0"/>
                  <a:cs typeface="Times New Roman" pitchFamily="18" charset="0"/>
                </a:rPr>
                <a:t>Evolutionary processes </a:t>
              </a:r>
              <a:endParaRPr lang="en-US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6750" name="AutoShape 15"/>
            <p:cNvSpPr>
              <a:spLocks noChangeArrowheads="1"/>
            </p:cNvSpPr>
            <p:nvPr/>
          </p:nvSpPr>
          <p:spPr bwMode="auto">
            <a:xfrm>
              <a:off x="295" y="3702"/>
              <a:ext cx="1085" cy="181"/>
            </a:xfrm>
            <a:prstGeom prst="rightArrowCallout">
              <a:avLst>
                <a:gd name="adj1" fmla="val 25000"/>
                <a:gd name="adj2" fmla="val 25000"/>
                <a:gd name="adj3" fmla="val 21092"/>
                <a:gd name="adj4" fmla="val 86926"/>
              </a:avLst>
            </a:prstGeom>
            <a:solidFill>
              <a:srgbClr val="FFBD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</a:pPr>
              <a:r>
                <a:rPr lang="en-GB" sz="1100">
                  <a:ea typeface="Calibri" pitchFamily="34" charset="0"/>
                  <a:cs typeface="Times New Roman" pitchFamily="18" charset="0"/>
                </a:rPr>
                <a:t>Ecological interactions </a:t>
              </a:r>
              <a:endParaRPr lang="en-US" sz="1100"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" name="Group 192"/>
          <p:cNvGrpSpPr>
            <a:grpSpLocks/>
          </p:cNvGrpSpPr>
          <p:nvPr/>
        </p:nvGrpSpPr>
        <p:grpSpPr bwMode="auto">
          <a:xfrm>
            <a:off x="2135188" y="2306638"/>
            <a:ext cx="1722437" cy="4337050"/>
            <a:chOff x="1439" y="1253"/>
            <a:chExt cx="1215" cy="2687"/>
          </a:xfrm>
        </p:grpSpPr>
        <p:sp>
          <p:nvSpPr>
            <p:cNvPr id="26742" name="Rectangle 5"/>
            <p:cNvSpPr>
              <a:spLocks noChangeArrowheads="1"/>
            </p:cNvSpPr>
            <p:nvPr/>
          </p:nvSpPr>
          <p:spPr bwMode="auto">
            <a:xfrm>
              <a:off x="1439" y="1253"/>
              <a:ext cx="1215" cy="2687"/>
            </a:xfrm>
            <a:prstGeom prst="rect">
              <a:avLst/>
            </a:prstGeom>
            <a:solidFill>
              <a:srgbClr val="CDFBC1"/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</a:endParaRPr>
            </a:p>
          </p:txBody>
        </p:sp>
        <p:grpSp>
          <p:nvGrpSpPr>
            <p:cNvPr id="11" name="Group 118"/>
            <p:cNvGrpSpPr>
              <a:grpSpLocks/>
            </p:cNvGrpSpPr>
            <p:nvPr/>
          </p:nvGrpSpPr>
          <p:grpSpPr bwMode="auto">
            <a:xfrm>
              <a:off x="1550" y="1421"/>
              <a:ext cx="1054" cy="874"/>
              <a:chOff x="1550" y="1421"/>
              <a:chExt cx="1054" cy="874"/>
            </a:xfrm>
          </p:grpSpPr>
          <p:sp>
            <p:nvSpPr>
              <p:cNvPr id="26744" name="AutoShape 15"/>
              <p:cNvSpPr>
                <a:spLocks noChangeArrowheads="1"/>
              </p:cNvSpPr>
              <p:nvPr/>
            </p:nvSpPr>
            <p:spPr bwMode="auto">
              <a:xfrm>
                <a:off x="1550" y="1421"/>
                <a:ext cx="1054" cy="149"/>
              </a:xfrm>
              <a:prstGeom prst="rightArrowCallout">
                <a:avLst>
                  <a:gd name="adj1" fmla="val 32380"/>
                  <a:gd name="adj2" fmla="val 25000"/>
                  <a:gd name="adj3" fmla="val 32258"/>
                  <a:gd name="adj4" fmla="val 88296"/>
                </a:avLst>
              </a:prstGeom>
              <a:solidFill>
                <a:srgbClr val="77A8F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</a:pPr>
                <a:r>
                  <a:rPr lang="en-GB" sz="1100">
                    <a:ea typeface="Calibri" pitchFamily="34" charset="0"/>
                    <a:cs typeface="Times New Roman" pitchFamily="18" charset="0"/>
                  </a:rPr>
                  <a:t>Crops, livestock, fish</a:t>
                </a:r>
                <a:endParaRPr lang="en-US" sz="1100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6745" name="AutoShape 15"/>
              <p:cNvSpPr>
                <a:spLocks noChangeArrowheads="1"/>
              </p:cNvSpPr>
              <p:nvPr/>
            </p:nvSpPr>
            <p:spPr bwMode="auto">
              <a:xfrm>
                <a:off x="1550" y="1602"/>
                <a:ext cx="1054" cy="149"/>
              </a:xfrm>
              <a:prstGeom prst="rightArrowCallout">
                <a:avLst>
                  <a:gd name="adj1" fmla="val 25000"/>
                  <a:gd name="adj2" fmla="val 25000"/>
                  <a:gd name="adj3" fmla="val 28557"/>
                  <a:gd name="adj4" fmla="val 87796"/>
                </a:avLst>
              </a:prstGeom>
              <a:solidFill>
                <a:srgbClr val="77A8F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</a:pPr>
                <a:r>
                  <a:rPr lang="en-GB" sz="1100">
                    <a:ea typeface="Calibri" pitchFamily="34" charset="0"/>
                    <a:cs typeface="Times New Roman" pitchFamily="18" charset="0"/>
                  </a:rPr>
                  <a:t>Water availability</a:t>
                </a:r>
                <a:endParaRPr lang="en-US" sz="1100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6746" name="AutoShape 15"/>
              <p:cNvSpPr>
                <a:spLocks noChangeArrowheads="1"/>
              </p:cNvSpPr>
              <p:nvPr/>
            </p:nvSpPr>
            <p:spPr bwMode="auto">
              <a:xfrm>
                <a:off x="1550" y="1783"/>
                <a:ext cx="1054" cy="149"/>
              </a:xfrm>
              <a:prstGeom prst="rightArrowCallout">
                <a:avLst>
                  <a:gd name="adj1" fmla="val 25000"/>
                  <a:gd name="adj2" fmla="val 25000"/>
                  <a:gd name="adj3" fmla="val 28557"/>
                  <a:gd name="adj4" fmla="val 87796"/>
                </a:avLst>
              </a:prstGeom>
              <a:solidFill>
                <a:srgbClr val="77A8F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</a:pPr>
                <a:r>
                  <a:rPr lang="en-GB" sz="1100">
                    <a:ea typeface="Calibri" pitchFamily="34" charset="0"/>
                    <a:cs typeface="Times New Roman" pitchFamily="18" charset="0"/>
                  </a:rPr>
                  <a:t>Trees</a:t>
                </a:r>
                <a:endParaRPr lang="en-US" sz="1100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6747" name="AutoShape 15"/>
              <p:cNvSpPr>
                <a:spLocks noChangeArrowheads="1"/>
              </p:cNvSpPr>
              <p:nvPr/>
            </p:nvSpPr>
            <p:spPr bwMode="auto">
              <a:xfrm>
                <a:off x="1550" y="1965"/>
                <a:ext cx="1054" cy="149"/>
              </a:xfrm>
              <a:prstGeom prst="rightArrowCallout">
                <a:avLst>
                  <a:gd name="adj1" fmla="val 25000"/>
                  <a:gd name="adj2" fmla="val 25000"/>
                  <a:gd name="adj3" fmla="val 28557"/>
                  <a:gd name="adj4" fmla="val 87181"/>
                </a:avLst>
              </a:prstGeom>
              <a:solidFill>
                <a:srgbClr val="77A8F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</a:pPr>
                <a:r>
                  <a:rPr lang="en-GB" sz="1100">
                    <a:ea typeface="Calibri" pitchFamily="34" charset="0"/>
                    <a:cs typeface="Times New Roman" pitchFamily="18" charset="0"/>
                  </a:rPr>
                  <a:t>Peat</a:t>
                </a:r>
                <a:endParaRPr lang="en-US" sz="1100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6748" name="AutoShape 15"/>
              <p:cNvSpPr>
                <a:spLocks noChangeArrowheads="1"/>
              </p:cNvSpPr>
              <p:nvPr/>
            </p:nvSpPr>
            <p:spPr bwMode="auto">
              <a:xfrm>
                <a:off x="1550" y="2146"/>
                <a:ext cx="1054" cy="149"/>
              </a:xfrm>
              <a:prstGeom prst="rightArrowCallout">
                <a:avLst>
                  <a:gd name="adj1" fmla="val 25000"/>
                  <a:gd name="adj2" fmla="val 25000"/>
                  <a:gd name="adj3" fmla="val 28557"/>
                  <a:gd name="adj4" fmla="val 88389"/>
                </a:avLst>
              </a:prstGeom>
              <a:solidFill>
                <a:srgbClr val="77A8F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</a:pPr>
                <a:r>
                  <a:rPr lang="en-GB" sz="1100">
                    <a:ea typeface="Calibri" pitchFamily="34" charset="0"/>
                    <a:cs typeface="Times New Roman" pitchFamily="18" charset="0"/>
                  </a:rPr>
                  <a:t>Wild species diversity</a:t>
                </a:r>
                <a:endParaRPr lang="en-US" sz="1100">
                  <a:ea typeface="Calibri" pitchFamily="34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2" name="Group 194"/>
          <p:cNvGrpSpPr>
            <a:grpSpLocks/>
          </p:cNvGrpSpPr>
          <p:nvPr/>
        </p:nvGrpSpPr>
        <p:grpSpPr bwMode="auto">
          <a:xfrm>
            <a:off x="3816350" y="2444750"/>
            <a:ext cx="2041525" cy="4194175"/>
            <a:chOff x="3035" y="1298"/>
            <a:chExt cx="1387" cy="2642"/>
          </a:xfrm>
        </p:grpSpPr>
        <p:sp>
          <p:nvSpPr>
            <p:cNvPr id="26734" name="Rectangle 6"/>
            <p:cNvSpPr>
              <a:spLocks noChangeArrowheads="1"/>
            </p:cNvSpPr>
            <p:nvPr/>
          </p:nvSpPr>
          <p:spPr bwMode="auto">
            <a:xfrm>
              <a:off x="3061" y="1298"/>
              <a:ext cx="1361" cy="264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3035" y="2378"/>
              <a:ext cx="182" cy="360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grpSp>
          <p:nvGrpSpPr>
            <p:cNvPr id="13" name="Group 131"/>
            <p:cNvGrpSpPr>
              <a:grpSpLocks/>
            </p:cNvGrpSpPr>
            <p:nvPr/>
          </p:nvGrpSpPr>
          <p:grpSpPr bwMode="auto">
            <a:xfrm>
              <a:off x="3243" y="1388"/>
              <a:ext cx="1087" cy="969"/>
              <a:chOff x="3243" y="1388"/>
              <a:chExt cx="1087" cy="969"/>
            </a:xfrm>
          </p:grpSpPr>
          <p:sp>
            <p:nvSpPr>
              <p:cNvPr id="26737" name="AutoShape 22"/>
              <p:cNvSpPr>
                <a:spLocks noChangeArrowheads="1"/>
              </p:cNvSpPr>
              <p:nvPr/>
            </p:nvSpPr>
            <p:spPr bwMode="auto">
              <a:xfrm>
                <a:off x="3243" y="1580"/>
                <a:ext cx="1080" cy="135"/>
              </a:xfrm>
              <a:prstGeom prst="flowChartDelay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 sz="1400" b="1">
                    <a:latin typeface="Arial Narrow" pitchFamily="34" charset="0"/>
                    <a:cs typeface="Arial" charset="0"/>
                  </a:rPr>
                  <a:t>Drinking water</a:t>
                </a:r>
              </a:p>
            </p:txBody>
          </p:sp>
          <p:sp>
            <p:nvSpPr>
              <p:cNvPr id="26738" name="AutoShape 22"/>
              <p:cNvSpPr>
                <a:spLocks noChangeArrowheads="1"/>
              </p:cNvSpPr>
              <p:nvPr/>
            </p:nvSpPr>
            <p:spPr bwMode="auto">
              <a:xfrm>
                <a:off x="3243" y="1388"/>
                <a:ext cx="1080" cy="135"/>
              </a:xfrm>
              <a:prstGeom prst="flowChartDelay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 sz="1400" b="1">
                    <a:latin typeface="Arial Narrow" pitchFamily="34" charset="0"/>
                    <a:cs typeface="Arial" charset="0"/>
                  </a:rPr>
                  <a:t>Food</a:t>
                </a:r>
              </a:p>
            </p:txBody>
          </p:sp>
          <p:sp>
            <p:nvSpPr>
              <p:cNvPr id="26739" name="AutoShape 22"/>
              <p:cNvSpPr>
                <a:spLocks noChangeArrowheads="1"/>
              </p:cNvSpPr>
              <p:nvPr/>
            </p:nvSpPr>
            <p:spPr bwMode="auto">
              <a:xfrm>
                <a:off x="3243" y="1784"/>
                <a:ext cx="1080" cy="135"/>
              </a:xfrm>
              <a:prstGeom prst="flowChartDelay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 sz="1400" b="1">
                    <a:latin typeface="Arial Narrow" pitchFamily="34" charset="0"/>
                    <a:cs typeface="Arial" charset="0"/>
                  </a:rPr>
                  <a:t>Fibre</a:t>
                </a:r>
              </a:p>
            </p:txBody>
          </p:sp>
          <p:sp>
            <p:nvSpPr>
              <p:cNvPr id="26740" name="AutoShape 22"/>
              <p:cNvSpPr>
                <a:spLocks noChangeArrowheads="1"/>
              </p:cNvSpPr>
              <p:nvPr/>
            </p:nvSpPr>
            <p:spPr bwMode="auto">
              <a:xfrm>
                <a:off x="3243" y="1997"/>
                <a:ext cx="1080" cy="135"/>
              </a:xfrm>
              <a:prstGeom prst="flowChartDelay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 sz="1400" b="1">
                    <a:latin typeface="Arial Narrow" pitchFamily="34" charset="0"/>
                    <a:cs typeface="Arial" charset="0"/>
                  </a:rPr>
                  <a:t>Energy</a:t>
                </a:r>
              </a:p>
            </p:txBody>
          </p:sp>
          <p:sp>
            <p:nvSpPr>
              <p:cNvPr id="26741" name="AutoShape 22"/>
              <p:cNvSpPr>
                <a:spLocks noChangeArrowheads="1"/>
              </p:cNvSpPr>
              <p:nvPr/>
            </p:nvSpPr>
            <p:spPr bwMode="auto">
              <a:xfrm>
                <a:off x="3250" y="2222"/>
                <a:ext cx="1080" cy="135"/>
              </a:xfrm>
              <a:prstGeom prst="flowChartDelay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 sz="1400" b="1">
                    <a:latin typeface="Arial Narrow" pitchFamily="34" charset="0"/>
                    <a:cs typeface="Arial" charset="0"/>
                  </a:rPr>
                  <a:t>Equable climate</a:t>
                </a:r>
              </a:p>
            </p:txBody>
          </p:sp>
        </p:grpSp>
      </p:grpSp>
      <p:grpSp>
        <p:nvGrpSpPr>
          <p:cNvPr id="14" name="Group 195"/>
          <p:cNvGrpSpPr>
            <a:grpSpLocks/>
          </p:cNvGrpSpPr>
          <p:nvPr/>
        </p:nvGrpSpPr>
        <p:grpSpPr bwMode="auto">
          <a:xfrm>
            <a:off x="5857875" y="2457450"/>
            <a:ext cx="1285875" cy="4176713"/>
            <a:chOff x="4422" y="1298"/>
            <a:chExt cx="726" cy="2631"/>
          </a:xfrm>
        </p:grpSpPr>
        <p:sp>
          <p:nvSpPr>
            <p:cNvPr id="26719" name="Rectangle 64"/>
            <p:cNvSpPr>
              <a:spLocks noChangeArrowheads="1"/>
            </p:cNvSpPr>
            <p:nvPr/>
          </p:nvSpPr>
          <p:spPr bwMode="auto">
            <a:xfrm>
              <a:off x="4422" y="1298"/>
              <a:ext cx="726" cy="263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26720" name="AutoShape 22"/>
            <p:cNvSpPr>
              <a:spLocks noChangeArrowheads="1"/>
            </p:cNvSpPr>
            <p:nvPr/>
          </p:nvSpPr>
          <p:spPr bwMode="auto">
            <a:xfrm>
              <a:off x="4531" y="1343"/>
              <a:ext cx="453" cy="13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21" name="AutoShape 22"/>
            <p:cNvSpPr>
              <a:spLocks noChangeArrowheads="1"/>
            </p:cNvSpPr>
            <p:nvPr/>
          </p:nvSpPr>
          <p:spPr bwMode="auto">
            <a:xfrm>
              <a:off x="4531" y="1525"/>
              <a:ext cx="453" cy="13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22" name="AutoShape 22"/>
            <p:cNvSpPr>
              <a:spLocks noChangeArrowheads="1"/>
            </p:cNvSpPr>
            <p:nvPr/>
          </p:nvSpPr>
          <p:spPr bwMode="auto">
            <a:xfrm>
              <a:off x="4531" y="1706"/>
              <a:ext cx="453" cy="13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23" name="AutoShape 22"/>
            <p:cNvSpPr>
              <a:spLocks noChangeArrowheads="1"/>
            </p:cNvSpPr>
            <p:nvPr/>
          </p:nvSpPr>
          <p:spPr bwMode="auto">
            <a:xfrm>
              <a:off x="4531" y="1887"/>
              <a:ext cx="453" cy="13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24" name="AutoShape 22"/>
            <p:cNvSpPr>
              <a:spLocks noChangeArrowheads="1"/>
            </p:cNvSpPr>
            <p:nvPr/>
          </p:nvSpPr>
          <p:spPr bwMode="auto">
            <a:xfrm>
              <a:off x="4531" y="2069"/>
              <a:ext cx="453" cy="13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25" name="AutoShape 22"/>
            <p:cNvSpPr>
              <a:spLocks noChangeArrowheads="1"/>
            </p:cNvSpPr>
            <p:nvPr/>
          </p:nvSpPr>
          <p:spPr bwMode="auto">
            <a:xfrm>
              <a:off x="4531" y="2250"/>
              <a:ext cx="453" cy="13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26" name="AutoShape 22"/>
            <p:cNvSpPr>
              <a:spLocks noChangeArrowheads="1"/>
            </p:cNvSpPr>
            <p:nvPr/>
          </p:nvSpPr>
          <p:spPr bwMode="auto">
            <a:xfrm>
              <a:off x="4531" y="2432"/>
              <a:ext cx="453" cy="13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27" name="AutoShape 22"/>
            <p:cNvSpPr>
              <a:spLocks noChangeArrowheads="1"/>
            </p:cNvSpPr>
            <p:nvPr/>
          </p:nvSpPr>
          <p:spPr bwMode="auto">
            <a:xfrm>
              <a:off x="4531" y="2613"/>
              <a:ext cx="453" cy="13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28" name="AutoShape 22"/>
            <p:cNvSpPr>
              <a:spLocks noChangeArrowheads="1"/>
            </p:cNvSpPr>
            <p:nvPr/>
          </p:nvSpPr>
          <p:spPr bwMode="auto">
            <a:xfrm>
              <a:off x="4531" y="2794"/>
              <a:ext cx="453" cy="13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29" name="AutoShape 22"/>
            <p:cNvSpPr>
              <a:spLocks noChangeArrowheads="1"/>
            </p:cNvSpPr>
            <p:nvPr/>
          </p:nvSpPr>
          <p:spPr bwMode="auto">
            <a:xfrm>
              <a:off x="4531" y="2976"/>
              <a:ext cx="453" cy="13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30" name="AutoShape 22"/>
            <p:cNvSpPr>
              <a:spLocks noChangeArrowheads="1"/>
            </p:cNvSpPr>
            <p:nvPr/>
          </p:nvSpPr>
          <p:spPr bwMode="auto">
            <a:xfrm>
              <a:off x="4531" y="3157"/>
              <a:ext cx="453" cy="13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31" name="AutoShape 22"/>
            <p:cNvSpPr>
              <a:spLocks noChangeArrowheads="1"/>
            </p:cNvSpPr>
            <p:nvPr/>
          </p:nvSpPr>
          <p:spPr bwMode="auto">
            <a:xfrm>
              <a:off x="4531" y="3339"/>
              <a:ext cx="453" cy="13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32" name="AutoShape 22"/>
            <p:cNvSpPr>
              <a:spLocks noChangeArrowheads="1"/>
            </p:cNvSpPr>
            <p:nvPr/>
          </p:nvSpPr>
          <p:spPr bwMode="auto">
            <a:xfrm>
              <a:off x="4531" y="3520"/>
              <a:ext cx="453" cy="13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33" name="AutoShape 22"/>
            <p:cNvSpPr>
              <a:spLocks noChangeArrowheads="1"/>
            </p:cNvSpPr>
            <p:nvPr/>
          </p:nvSpPr>
          <p:spPr bwMode="auto">
            <a:xfrm>
              <a:off x="4531" y="3701"/>
              <a:ext cx="453" cy="13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</p:grpSp>
      <p:grpSp>
        <p:nvGrpSpPr>
          <p:cNvPr id="15" name="Group 196"/>
          <p:cNvGrpSpPr>
            <a:grpSpLocks/>
          </p:cNvGrpSpPr>
          <p:nvPr/>
        </p:nvGrpSpPr>
        <p:grpSpPr bwMode="auto">
          <a:xfrm>
            <a:off x="6946900" y="2386013"/>
            <a:ext cx="1054100" cy="4248150"/>
            <a:chOff x="5148" y="1253"/>
            <a:chExt cx="499" cy="2676"/>
          </a:xfrm>
        </p:grpSpPr>
        <p:sp>
          <p:nvSpPr>
            <p:cNvPr id="26704" name="Rectangle 52"/>
            <p:cNvSpPr>
              <a:spLocks noChangeArrowheads="1"/>
            </p:cNvSpPr>
            <p:nvPr/>
          </p:nvSpPr>
          <p:spPr bwMode="auto">
            <a:xfrm>
              <a:off x="5148" y="1253"/>
              <a:ext cx="499" cy="26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26705" name="AutoShape 22"/>
            <p:cNvSpPr>
              <a:spLocks noChangeArrowheads="1"/>
            </p:cNvSpPr>
            <p:nvPr/>
          </p:nvSpPr>
          <p:spPr bwMode="auto">
            <a:xfrm>
              <a:off x="5207" y="1352"/>
              <a:ext cx="391" cy="11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06" name="AutoShape 22"/>
            <p:cNvSpPr>
              <a:spLocks noChangeArrowheads="1"/>
            </p:cNvSpPr>
            <p:nvPr/>
          </p:nvSpPr>
          <p:spPr bwMode="auto">
            <a:xfrm>
              <a:off x="5207" y="1534"/>
              <a:ext cx="391" cy="11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07" name="AutoShape 22"/>
            <p:cNvSpPr>
              <a:spLocks noChangeArrowheads="1"/>
            </p:cNvSpPr>
            <p:nvPr/>
          </p:nvSpPr>
          <p:spPr bwMode="auto">
            <a:xfrm>
              <a:off x="5207" y="1715"/>
              <a:ext cx="391" cy="11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08" name="AutoShape 22"/>
            <p:cNvSpPr>
              <a:spLocks noChangeArrowheads="1"/>
            </p:cNvSpPr>
            <p:nvPr/>
          </p:nvSpPr>
          <p:spPr bwMode="auto">
            <a:xfrm>
              <a:off x="5207" y="1896"/>
              <a:ext cx="391" cy="11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09" name="AutoShape 22"/>
            <p:cNvSpPr>
              <a:spLocks noChangeArrowheads="1"/>
            </p:cNvSpPr>
            <p:nvPr/>
          </p:nvSpPr>
          <p:spPr bwMode="auto">
            <a:xfrm>
              <a:off x="5207" y="2078"/>
              <a:ext cx="391" cy="11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10" name="AutoShape 22"/>
            <p:cNvSpPr>
              <a:spLocks noChangeArrowheads="1"/>
            </p:cNvSpPr>
            <p:nvPr/>
          </p:nvSpPr>
          <p:spPr bwMode="auto">
            <a:xfrm>
              <a:off x="5207" y="2259"/>
              <a:ext cx="391" cy="11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11" name="AutoShape 22"/>
            <p:cNvSpPr>
              <a:spLocks noChangeArrowheads="1"/>
            </p:cNvSpPr>
            <p:nvPr/>
          </p:nvSpPr>
          <p:spPr bwMode="auto">
            <a:xfrm>
              <a:off x="5207" y="2441"/>
              <a:ext cx="391" cy="11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12" name="AutoShape 22"/>
            <p:cNvSpPr>
              <a:spLocks noChangeArrowheads="1"/>
            </p:cNvSpPr>
            <p:nvPr/>
          </p:nvSpPr>
          <p:spPr bwMode="auto">
            <a:xfrm>
              <a:off x="5207" y="2622"/>
              <a:ext cx="391" cy="11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13" name="AutoShape 22"/>
            <p:cNvSpPr>
              <a:spLocks noChangeArrowheads="1"/>
            </p:cNvSpPr>
            <p:nvPr/>
          </p:nvSpPr>
          <p:spPr bwMode="auto">
            <a:xfrm>
              <a:off x="5207" y="2803"/>
              <a:ext cx="391" cy="11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14" name="AutoShape 22"/>
            <p:cNvSpPr>
              <a:spLocks noChangeArrowheads="1"/>
            </p:cNvSpPr>
            <p:nvPr/>
          </p:nvSpPr>
          <p:spPr bwMode="auto">
            <a:xfrm>
              <a:off x="5207" y="2985"/>
              <a:ext cx="391" cy="11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15" name="AutoShape 22"/>
            <p:cNvSpPr>
              <a:spLocks noChangeArrowheads="1"/>
            </p:cNvSpPr>
            <p:nvPr/>
          </p:nvSpPr>
          <p:spPr bwMode="auto">
            <a:xfrm>
              <a:off x="5207" y="3166"/>
              <a:ext cx="391" cy="11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16" name="AutoShape 22"/>
            <p:cNvSpPr>
              <a:spLocks noChangeArrowheads="1"/>
            </p:cNvSpPr>
            <p:nvPr/>
          </p:nvSpPr>
          <p:spPr bwMode="auto">
            <a:xfrm>
              <a:off x="5207" y="3348"/>
              <a:ext cx="391" cy="11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17" name="AutoShape 22"/>
            <p:cNvSpPr>
              <a:spLocks noChangeArrowheads="1"/>
            </p:cNvSpPr>
            <p:nvPr/>
          </p:nvSpPr>
          <p:spPr bwMode="auto">
            <a:xfrm>
              <a:off x="5207" y="3529"/>
              <a:ext cx="391" cy="11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26718" name="AutoShape 22"/>
            <p:cNvSpPr>
              <a:spLocks noChangeArrowheads="1"/>
            </p:cNvSpPr>
            <p:nvPr/>
          </p:nvSpPr>
          <p:spPr bwMode="auto">
            <a:xfrm>
              <a:off x="5207" y="3710"/>
              <a:ext cx="391" cy="116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Arial Narrow" pitchFamily="34" charset="0"/>
                  <a:cs typeface="Arial" charset="0"/>
                </a:rPr>
                <a:t>£</a:t>
              </a:r>
            </a:p>
          </p:txBody>
        </p:sp>
      </p:grpSp>
      <p:grpSp>
        <p:nvGrpSpPr>
          <p:cNvPr id="16" name="Group 190"/>
          <p:cNvGrpSpPr>
            <a:grpSpLocks/>
          </p:cNvGrpSpPr>
          <p:nvPr/>
        </p:nvGrpSpPr>
        <p:grpSpPr bwMode="auto">
          <a:xfrm>
            <a:off x="88900" y="1039813"/>
            <a:ext cx="7912100" cy="1430337"/>
            <a:chOff x="56" y="405"/>
            <a:chExt cx="4984" cy="901"/>
          </a:xfrm>
        </p:grpSpPr>
        <p:grpSp>
          <p:nvGrpSpPr>
            <p:cNvPr id="17" name="Group 25"/>
            <p:cNvGrpSpPr>
              <a:grpSpLocks/>
            </p:cNvGrpSpPr>
            <p:nvPr/>
          </p:nvGrpSpPr>
          <p:grpSpPr bwMode="auto">
            <a:xfrm>
              <a:off x="1218" y="935"/>
              <a:ext cx="1306" cy="366"/>
              <a:chOff x="1605" y="1386"/>
              <a:chExt cx="958" cy="366"/>
            </a:xfrm>
          </p:grpSpPr>
          <p:sp>
            <p:nvSpPr>
              <p:cNvPr id="26702" name="Rectangle 3"/>
              <p:cNvSpPr>
                <a:spLocks noChangeArrowheads="1"/>
              </p:cNvSpPr>
              <p:nvPr/>
            </p:nvSpPr>
            <p:spPr bwMode="auto">
              <a:xfrm>
                <a:off x="1670" y="1389"/>
                <a:ext cx="824" cy="351"/>
              </a:xfrm>
              <a:prstGeom prst="rect">
                <a:avLst/>
              </a:prstGeom>
              <a:solidFill>
                <a:srgbClr val="FDFD9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Arial" charset="0"/>
                </a:endParaRPr>
              </a:p>
            </p:txBody>
          </p:sp>
          <p:sp>
            <p:nvSpPr>
              <p:cNvPr id="26703" name="Text Box 12"/>
              <p:cNvSpPr txBox="1">
                <a:spLocks noChangeArrowheads="1"/>
              </p:cNvSpPr>
              <p:nvPr/>
            </p:nvSpPr>
            <p:spPr bwMode="auto">
              <a:xfrm>
                <a:off x="1605" y="1386"/>
                <a:ext cx="95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sz="1600" b="1">
                    <a:latin typeface="Arial Narrow" pitchFamily="34" charset="0"/>
                    <a:cs typeface="Arial" charset="0"/>
                  </a:rPr>
                  <a:t>Final ecosystem </a:t>
                </a:r>
              </a:p>
              <a:p>
                <a:pPr algn="ctr"/>
                <a:r>
                  <a:rPr lang="en-GB" sz="1600" b="1">
                    <a:latin typeface="Arial Narrow" pitchFamily="34" charset="0"/>
                    <a:cs typeface="Arial" charset="0"/>
                  </a:rPr>
                  <a:t>services</a:t>
                </a:r>
              </a:p>
            </p:txBody>
          </p:sp>
        </p:grpSp>
        <p:grpSp>
          <p:nvGrpSpPr>
            <p:cNvPr id="18" name="Group 42"/>
            <p:cNvGrpSpPr>
              <a:grpSpLocks/>
            </p:cNvGrpSpPr>
            <p:nvPr/>
          </p:nvGrpSpPr>
          <p:grpSpPr bwMode="auto">
            <a:xfrm>
              <a:off x="2431" y="938"/>
              <a:ext cx="1262" cy="351"/>
              <a:chOff x="2503" y="1389"/>
              <a:chExt cx="841" cy="351"/>
            </a:xfrm>
          </p:grpSpPr>
          <p:sp>
            <p:nvSpPr>
              <p:cNvPr id="26700" name="Rectangle 3"/>
              <p:cNvSpPr>
                <a:spLocks noChangeArrowheads="1"/>
              </p:cNvSpPr>
              <p:nvPr/>
            </p:nvSpPr>
            <p:spPr bwMode="auto">
              <a:xfrm>
                <a:off x="2503" y="1389"/>
                <a:ext cx="841" cy="351"/>
              </a:xfrm>
              <a:prstGeom prst="rect">
                <a:avLst/>
              </a:prstGeom>
              <a:solidFill>
                <a:srgbClr val="FDFD9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Arial" charset="0"/>
                </a:endParaRPr>
              </a:p>
            </p:txBody>
          </p:sp>
          <p:sp>
            <p:nvSpPr>
              <p:cNvPr id="26701" name="Text Box 13"/>
              <p:cNvSpPr txBox="1">
                <a:spLocks noChangeArrowheads="1"/>
              </p:cNvSpPr>
              <p:nvPr/>
            </p:nvSpPr>
            <p:spPr bwMode="auto">
              <a:xfrm>
                <a:off x="2564" y="1480"/>
                <a:ext cx="68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sz="1600" b="1">
                    <a:latin typeface="Arial Narrow" pitchFamily="34" charset="0"/>
                    <a:cs typeface="Arial" charset="0"/>
                  </a:rPr>
                  <a:t>Goods</a:t>
                </a:r>
              </a:p>
            </p:txBody>
          </p:sp>
        </p:grpSp>
        <p:grpSp>
          <p:nvGrpSpPr>
            <p:cNvPr id="19" name="Group 57"/>
            <p:cNvGrpSpPr>
              <a:grpSpLocks/>
            </p:cNvGrpSpPr>
            <p:nvPr/>
          </p:nvGrpSpPr>
          <p:grpSpPr bwMode="auto">
            <a:xfrm>
              <a:off x="3689" y="932"/>
              <a:ext cx="709" cy="373"/>
              <a:chOff x="2915" y="1380"/>
              <a:chExt cx="887" cy="373"/>
            </a:xfrm>
          </p:grpSpPr>
          <p:sp>
            <p:nvSpPr>
              <p:cNvPr id="26698" name="Rectangle 3"/>
              <p:cNvSpPr>
                <a:spLocks noChangeArrowheads="1"/>
              </p:cNvSpPr>
              <p:nvPr/>
            </p:nvSpPr>
            <p:spPr bwMode="auto">
              <a:xfrm>
                <a:off x="2915" y="1389"/>
                <a:ext cx="887" cy="351"/>
              </a:xfrm>
              <a:prstGeom prst="rect">
                <a:avLst/>
              </a:prstGeom>
              <a:solidFill>
                <a:srgbClr val="FDFD9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Arial" charset="0"/>
                </a:endParaRPr>
              </a:p>
            </p:txBody>
          </p:sp>
          <p:sp>
            <p:nvSpPr>
              <p:cNvPr id="26699" name="Text Box 59"/>
              <p:cNvSpPr txBox="1">
                <a:spLocks noChangeArrowheads="1"/>
              </p:cNvSpPr>
              <p:nvPr/>
            </p:nvSpPr>
            <p:spPr bwMode="auto">
              <a:xfrm>
                <a:off x="2972" y="1380"/>
                <a:ext cx="682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sz="1600" b="1">
                    <a:latin typeface="Arial Narrow" pitchFamily="34" charset="0"/>
                    <a:cs typeface="Arial" charset="0"/>
                  </a:rPr>
                  <a:t>Value of goods...</a:t>
                </a:r>
              </a:p>
            </p:txBody>
          </p:sp>
        </p:grpSp>
        <p:grpSp>
          <p:nvGrpSpPr>
            <p:cNvPr id="20" name="Group 72"/>
            <p:cNvGrpSpPr>
              <a:grpSpLocks/>
            </p:cNvGrpSpPr>
            <p:nvPr/>
          </p:nvGrpSpPr>
          <p:grpSpPr bwMode="auto">
            <a:xfrm>
              <a:off x="4378" y="938"/>
              <a:ext cx="662" cy="368"/>
              <a:chOff x="3342" y="1389"/>
              <a:chExt cx="1202" cy="368"/>
            </a:xfrm>
          </p:grpSpPr>
          <p:sp>
            <p:nvSpPr>
              <p:cNvPr id="26696" name="Rectangle 3"/>
              <p:cNvSpPr>
                <a:spLocks noChangeArrowheads="1"/>
              </p:cNvSpPr>
              <p:nvPr/>
            </p:nvSpPr>
            <p:spPr bwMode="auto">
              <a:xfrm>
                <a:off x="3342" y="1389"/>
                <a:ext cx="1202" cy="351"/>
              </a:xfrm>
              <a:prstGeom prst="rect">
                <a:avLst/>
              </a:prstGeom>
              <a:solidFill>
                <a:srgbClr val="FDFD9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Arial" charset="0"/>
                </a:endParaRPr>
              </a:p>
            </p:txBody>
          </p:sp>
          <p:sp>
            <p:nvSpPr>
              <p:cNvPr id="26697" name="Text Box 73"/>
              <p:cNvSpPr txBox="1">
                <a:spLocks noChangeArrowheads="1"/>
              </p:cNvSpPr>
              <p:nvPr/>
            </p:nvSpPr>
            <p:spPr bwMode="auto">
              <a:xfrm>
                <a:off x="3402" y="1389"/>
                <a:ext cx="1142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sz="1600" b="1">
                    <a:latin typeface="Arial Narrow" pitchFamily="34" charset="0"/>
                    <a:cs typeface="Arial" charset="0"/>
                  </a:rPr>
                  <a:t> ..of which ES value</a:t>
                </a:r>
              </a:p>
            </p:txBody>
          </p:sp>
        </p:grpSp>
        <p:grpSp>
          <p:nvGrpSpPr>
            <p:cNvPr id="21" name="Group 127"/>
            <p:cNvGrpSpPr>
              <a:grpSpLocks/>
            </p:cNvGrpSpPr>
            <p:nvPr/>
          </p:nvGrpSpPr>
          <p:grpSpPr bwMode="auto">
            <a:xfrm>
              <a:off x="56" y="927"/>
              <a:ext cx="1279" cy="368"/>
              <a:chOff x="60" y="1106"/>
              <a:chExt cx="1200" cy="368"/>
            </a:xfrm>
          </p:grpSpPr>
          <p:sp>
            <p:nvSpPr>
              <p:cNvPr id="26694" name="Rectangle 3"/>
              <p:cNvSpPr>
                <a:spLocks noChangeArrowheads="1"/>
              </p:cNvSpPr>
              <p:nvPr/>
            </p:nvSpPr>
            <p:spPr bwMode="auto">
              <a:xfrm>
                <a:off x="92" y="1117"/>
                <a:ext cx="1156" cy="351"/>
              </a:xfrm>
              <a:prstGeom prst="rect">
                <a:avLst/>
              </a:prstGeom>
              <a:solidFill>
                <a:srgbClr val="FDFD9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Arial" charset="0"/>
                </a:endParaRPr>
              </a:p>
            </p:txBody>
          </p:sp>
          <p:sp>
            <p:nvSpPr>
              <p:cNvPr id="26695" name="Text Box 11"/>
              <p:cNvSpPr txBox="1">
                <a:spLocks noChangeArrowheads="1"/>
              </p:cNvSpPr>
              <p:nvPr/>
            </p:nvSpPr>
            <p:spPr bwMode="auto">
              <a:xfrm>
                <a:off x="60" y="1106"/>
                <a:ext cx="120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sz="1600" b="1">
                    <a:latin typeface="Arial Narrow" pitchFamily="34" charset="0"/>
                    <a:cs typeface="Arial" charset="0"/>
                  </a:rPr>
                  <a:t>Primary &amp; intermediate processes</a:t>
                </a:r>
              </a:p>
            </p:txBody>
          </p:sp>
        </p:grpSp>
        <p:grpSp>
          <p:nvGrpSpPr>
            <p:cNvPr id="22" name="Group 128"/>
            <p:cNvGrpSpPr>
              <a:grpSpLocks/>
            </p:cNvGrpSpPr>
            <p:nvPr/>
          </p:nvGrpSpPr>
          <p:grpSpPr bwMode="auto">
            <a:xfrm>
              <a:off x="315" y="405"/>
              <a:ext cx="3112" cy="504"/>
              <a:chOff x="315" y="494"/>
              <a:chExt cx="3112" cy="504"/>
            </a:xfrm>
          </p:grpSpPr>
          <p:grpSp>
            <p:nvGrpSpPr>
              <p:cNvPr id="23" name="Group 124"/>
              <p:cNvGrpSpPr>
                <a:grpSpLocks/>
              </p:cNvGrpSpPr>
              <p:nvPr/>
            </p:nvGrpSpPr>
            <p:grpSpPr bwMode="auto">
              <a:xfrm>
                <a:off x="315" y="573"/>
                <a:ext cx="2041" cy="425"/>
                <a:chOff x="315" y="663"/>
                <a:chExt cx="2041" cy="425"/>
              </a:xfrm>
            </p:grpSpPr>
            <p:sp>
              <p:nvSpPr>
                <p:cNvPr id="2669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15" y="663"/>
                  <a:ext cx="2041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GB" sz="1600">
                      <a:latin typeface="Arial Narrow" pitchFamily="34" charset="0"/>
                      <a:cs typeface="Arial" charset="0"/>
                    </a:rPr>
                    <a:t>Physical and chemical inputs</a:t>
                  </a:r>
                </a:p>
              </p:txBody>
            </p:sp>
            <p:sp>
              <p:nvSpPr>
                <p:cNvPr id="26692" name="AutoShape 44"/>
                <p:cNvSpPr>
                  <a:spLocks noChangeArrowheads="1"/>
                </p:cNvSpPr>
                <p:nvPr/>
              </p:nvSpPr>
              <p:spPr bwMode="auto">
                <a:xfrm rot="-1282457">
                  <a:off x="1689" y="900"/>
                  <a:ext cx="227" cy="177"/>
                </a:xfrm>
                <a:prstGeom prst="downArrow">
                  <a:avLst>
                    <a:gd name="adj1" fmla="val 50000"/>
                    <a:gd name="adj2" fmla="val 25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6693" name="AutoShape 46"/>
                <p:cNvSpPr>
                  <a:spLocks noChangeArrowheads="1"/>
                </p:cNvSpPr>
                <p:nvPr/>
              </p:nvSpPr>
              <p:spPr bwMode="auto">
                <a:xfrm rot="1712336">
                  <a:off x="662" y="872"/>
                  <a:ext cx="227" cy="216"/>
                </a:xfrm>
                <a:prstGeom prst="downArrow">
                  <a:avLst>
                    <a:gd name="adj1" fmla="val 50000"/>
                    <a:gd name="adj2" fmla="val 25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800">
                    <a:latin typeface="Arial" charset="0"/>
                  </a:endParaRPr>
                </a:p>
              </p:txBody>
            </p:sp>
          </p:grpSp>
          <p:grpSp>
            <p:nvGrpSpPr>
              <p:cNvPr id="24" name="Group 126"/>
              <p:cNvGrpSpPr>
                <a:grpSpLocks/>
              </p:cNvGrpSpPr>
              <p:nvPr/>
            </p:nvGrpSpPr>
            <p:grpSpPr bwMode="auto">
              <a:xfrm>
                <a:off x="2610" y="494"/>
                <a:ext cx="817" cy="491"/>
                <a:chOff x="2201" y="541"/>
                <a:chExt cx="817" cy="491"/>
              </a:xfrm>
            </p:grpSpPr>
            <p:sp>
              <p:nvSpPr>
                <p:cNvPr id="2668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201" y="541"/>
                  <a:ext cx="817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GB" sz="1600">
                      <a:latin typeface="Arial Narrow" pitchFamily="34" charset="0"/>
                      <a:cs typeface="Arial" charset="0"/>
                    </a:rPr>
                    <a:t>Other capital</a:t>
                  </a:r>
                </a:p>
                <a:p>
                  <a:pPr algn="ctr"/>
                  <a:r>
                    <a:rPr lang="en-GB" sz="1600">
                      <a:latin typeface="Arial Narrow" pitchFamily="34" charset="0"/>
                      <a:cs typeface="Arial" charset="0"/>
                    </a:rPr>
                    <a:t>inputs</a:t>
                  </a:r>
                </a:p>
              </p:txBody>
            </p:sp>
            <p:sp>
              <p:nvSpPr>
                <p:cNvPr id="26690" name="AutoShape 41"/>
                <p:cNvSpPr>
                  <a:spLocks noChangeArrowheads="1"/>
                </p:cNvSpPr>
                <p:nvPr/>
              </p:nvSpPr>
              <p:spPr bwMode="auto">
                <a:xfrm>
                  <a:off x="2488" y="901"/>
                  <a:ext cx="227" cy="131"/>
                </a:xfrm>
                <a:prstGeom prst="downArrow">
                  <a:avLst>
                    <a:gd name="adj1" fmla="val 50000"/>
                    <a:gd name="adj2" fmla="val 25000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800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25" name="Group 108"/>
          <p:cNvGrpSpPr>
            <a:grpSpLocks/>
          </p:cNvGrpSpPr>
          <p:nvPr/>
        </p:nvGrpSpPr>
        <p:grpSpPr bwMode="auto">
          <a:xfrm>
            <a:off x="2303463" y="4095750"/>
            <a:ext cx="1482725" cy="1677988"/>
            <a:chOff x="1701" y="2341"/>
            <a:chExt cx="1315" cy="1057"/>
          </a:xfrm>
        </p:grpSpPr>
        <p:sp>
          <p:nvSpPr>
            <p:cNvPr id="26675" name="AutoShape 15"/>
            <p:cNvSpPr>
              <a:spLocks noChangeArrowheads="1"/>
            </p:cNvSpPr>
            <p:nvPr/>
          </p:nvSpPr>
          <p:spPr bwMode="auto">
            <a:xfrm>
              <a:off x="1701" y="3249"/>
              <a:ext cx="1315" cy="149"/>
            </a:xfrm>
            <a:prstGeom prst="rightArrowCallout">
              <a:avLst>
                <a:gd name="adj1" fmla="val 25000"/>
                <a:gd name="adj2" fmla="val 25000"/>
                <a:gd name="adj3" fmla="val 28560"/>
                <a:gd name="adj4" fmla="val 87944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</a:pPr>
              <a:r>
                <a:rPr lang="en-GB" sz="1100">
                  <a:ea typeface="Calibri" pitchFamily="34" charset="0"/>
                  <a:cs typeface="Times New Roman" pitchFamily="18" charset="0"/>
                </a:rPr>
                <a:t>Natural enemies</a:t>
              </a:r>
              <a:endParaRPr lang="en-US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6676" name="AutoShape 15"/>
            <p:cNvSpPr>
              <a:spLocks noChangeArrowheads="1"/>
            </p:cNvSpPr>
            <p:nvPr/>
          </p:nvSpPr>
          <p:spPr bwMode="auto">
            <a:xfrm>
              <a:off x="1701" y="2522"/>
              <a:ext cx="1315" cy="149"/>
            </a:xfrm>
            <a:prstGeom prst="rightArrowCallout">
              <a:avLst>
                <a:gd name="adj1" fmla="val 25000"/>
                <a:gd name="adj2" fmla="val 25000"/>
                <a:gd name="adj3" fmla="val 28560"/>
                <a:gd name="adj4" fmla="val 88546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</a:pPr>
              <a:r>
                <a:rPr lang="en-GB" sz="1100">
                  <a:ea typeface="Calibri" pitchFamily="34" charset="0"/>
                  <a:cs typeface="Times New Roman" pitchFamily="18" charset="0"/>
                </a:rPr>
                <a:t>Detoxification</a:t>
              </a:r>
              <a:endParaRPr lang="en-US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6677" name="AutoShape 15"/>
            <p:cNvSpPr>
              <a:spLocks noChangeArrowheads="1"/>
            </p:cNvSpPr>
            <p:nvPr/>
          </p:nvSpPr>
          <p:spPr bwMode="auto">
            <a:xfrm>
              <a:off x="1701" y="2886"/>
              <a:ext cx="1315" cy="149"/>
            </a:xfrm>
            <a:prstGeom prst="rightArrowCallout">
              <a:avLst>
                <a:gd name="adj1" fmla="val 25000"/>
                <a:gd name="adj2" fmla="val 25000"/>
                <a:gd name="adj3" fmla="val 28560"/>
                <a:gd name="adj4" fmla="val 87944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</a:pPr>
              <a:r>
                <a:rPr lang="en-GB" sz="1100">
                  <a:ea typeface="Calibri" pitchFamily="34" charset="0"/>
                  <a:cs typeface="Times New Roman" pitchFamily="18" charset="0"/>
                </a:rPr>
                <a:t>Local climate </a:t>
              </a:r>
              <a:endParaRPr lang="en-US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6678" name="AutoShape 15"/>
            <p:cNvSpPr>
              <a:spLocks noChangeArrowheads="1"/>
            </p:cNvSpPr>
            <p:nvPr/>
          </p:nvSpPr>
          <p:spPr bwMode="auto">
            <a:xfrm>
              <a:off x="1701" y="2341"/>
              <a:ext cx="1315" cy="149"/>
            </a:xfrm>
            <a:prstGeom prst="rightArrowCallout">
              <a:avLst>
                <a:gd name="adj1" fmla="val 25000"/>
                <a:gd name="adj2" fmla="val 25000"/>
                <a:gd name="adj3" fmla="val 28560"/>
                <a:gd name="adj4" fmla="val 87944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</a:pPr>
              <a:r>
                <a:rPr lang="en-GB" sz="1100">
                  <a:ea typeface="Calibri" pitchFamily="34" charset="0"/>
                  <a:cs typeface="Times New Roman" pitchFamily="18" charset="0"/>
                </a:rPr>
                <a:t>Waste breakdown</a:t>
              </a:r>
              <a:endParaRPr lang="en-US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6679" name="AutoShape 15"/>
            <p:cNvSpPr>
              <a:spLocks noChangeArrowheads="1"/>
            </p:cNvSpPr>
            <p:nvPr/>
          </p:nvSpPr>
          <p:spPr bwMode="auto">
            <a:xfrm>
              <a:off x="1701" y="2704"/>
              <a:ext cx="1315" cy="149"/>
            </a:xfrm>
            <a:prstGeom prst="rightArrowCallout">
              <a:avLst>
                <a:gd name="adj1" fmla="val 25000"/>
                <a:gd name="adj2" fmla="val 25000"/>
                <a:gd name="adj3" fmla="val 28560"/>
                <a:gd name="adj4" fmla="val 87944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</a:pPr>
              <a:r>
                <a:rPr lang="en-GB" sz="1100">
                  <a:ea typeface="Calibri" pitchFamily="34" charset="0"/>
                  <a:cs typeface="Times New Roman" pitchFamily="18" charset="0"/>
                </a:rPr>
                <a:t>Purified water</a:t>
              </a:r>
              <a:endParaRPr lang="en-US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6680" name="AutoShape 15"/>
            <p:cNvSpPr>
              <a:spLocks noChangeArrowheads="1"/>
            </p:cNvSpPr>
            <p:nvPr/>
          </p:nvSpPr>
          <p:spPr bwMode="auto">
            <a:xfrm>
              <a:off x="1701" y="3067"/>
              <a:ext cx="1315" cy="149"/>
            </a:xfrm>
            <a:prstGeom prst="rightArrowCallout">
              <a:avLst>
                <a:gd name="adj1" fmla="val 25000"/>
                <a:gd name="adj2" fmla="val 25000"/>
                <a:gd name="adj3" fmla="val 28560"/>
                <a:gd name="adj4" fmla="val 88546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</a:pPr>
              <a:r>
                <a:rPr lang="en-GB" sz="1100">
                  <a:ea typeface="Calibri" pitchFamily="34" charset="0"/>
                  <a:cs typeface="Times New Roman" pitchFamily="18" charset="0"/>
                </a:rPr>
                <a:t>Stabilising vegetation  </a:t>
              </a:r>
              <a:endParaRPr lang="en-US" sz="1100"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26" name="Group 115"/>
          <p:cNvGrpSpPr>
            <a:grpSpLocks/>
          </p:cNvGrpSpPr>
          <p:nvPr/>
        </p:nvGrpSpPr>
        <p:grpSpPr bwMode="auto">
          <a:xfrm>
            <a:off x="2303463" y="5913438"/>
            <a:ext cx="1482725" cy="503237"/>
            <a:chOff x="1701" y="3521"/>
            <a:chExt cx="1137" cy="317"/>
          </a:xfrm>
        </p:grpSpPr>
        <p:sp>
          <p:nvSpPr>
            <p:cNvPr id="26673" name="AutoShape 15"/>
            <p:cNvSpPr>
              <a:spLocks noChangeArrowheads="1"/>
            </p:cNvSpPr>
            <p:nvPr/>
          </p:nvSpPr>
          <p:spPr bwMode="auto">
            <a:xfrm>
              <a:off x="1701" y="3521"/>
              <a:ext cx="1137" cy="145"/>
            </a:xfrm>
            <a:prstGeom prst="rightArrowCallout">
              <a:avLst>
                <a:gd name="adj1" fmla="val 25000"/>
                <a:gd name="adj2" fmla="val 25000"/>
                <a:gd name="adj3" fmla="val 29333"/>
                <a:gd name="adj4" fmla="val 87352"/>
              </a:avLst>
            </a:prstGeom>
            <a:solidFill>
              <a:srgbClr val="5DDD3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</a:pPr>
              <a:r>
                <a:rPr lang="en-GB" sz="1100">
                  <a:ea typeface="Calibri" pitchFamily="34" charset="0"/>
                  <a:cs typeface="Times New Roman" pitchFamily="18" charset="0"/>
                </a:rPr>
                <a:t>Meaningful places  </a:t>
              </a:r>
              <a:endParaRPr lang="en-US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6674" name="AutoShape 15"/>
            <p:cNvSpPr>
              <a:spLocks noChangeArrowheads="1"/>
            </p:cNvSpPr>
            <p:nvPr/>
          </p:nvSpPr>
          <p:spPr bwMode="auto">
            <a:xfrm>
              <a:off x="1701" y="3689"/>
              <a:ext cx="1137" cy="149"/>
            </a:xfrm>
            <a:prstGeom prst="rightArrowCallout">
              <a:avLst>
                <a:gd name="adj1" fmla="val 25000"/>
                <a:gd name="adj2" fmla="val 25000"/>
                <a:gd name="adj3" fmla="val 28545"/>
                <a:gd name="adj4" fmla="val 89148"/>
              </a:avLst>
            </a:prstGeom>
            <a:solidFill>
              <a:srgbClr val="5DDD3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</a:pPr>
              <a:r>
                <a:rPr lang="en-GB" sz="1100">
                  <a:ea typeface="Calibri" pitchFamily="34" charset="0"/>
                  <a:cs typeface="Times New Roman" pitchFamily="18" charset="0"/>
                </a:rPr>
                <a:t>Wild species diversity </a:t>
              </a:r>
              <a:endParaRPr lang="en-US" sz="1100"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27" name="Group 137"/>
          <p:cNvGrpSpPr>
            <a:grpSpLocks/>
          </p:cNvGrpSpPr>
          <p:nvPr/>
        </p:nvGrpSpPr>
        <p:grpSpPr bwMode="auto">
          <a:xfrm>
            <a:off x="4143375" y="4240213"/>
            <a:ext cx="1571625" cy="1390650"/>
            <a:chOff x="3243" y="2467"/>
            <a:chExt cx="1080" cy="876"/>
          </a:xfrm>
        </p:grpSpPr>
        <p:sp>
          <p:nvSpPr>
            <p:cNvPr id="26669" name="AutoShape 22"/>
            <p:cNvSpPr>
              <a:spLocks noChangeArrowheads="1"/>
            </p:cNvSpPr>
            <p:nvPr/>
          </p:nvSpPr>
          <p:spPr bwMode="auto">
            <a:xfrm>
              <a:off x="3243" y="2713"/>
              <a:ext cx="1080" cy="135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>
                  <a:latin typeface="Arial Narrow" pitchFamily="34" charset="0"/>
                  <a:cs typeface="Arial" charset="0"/>
                </a:rPr>
                <a:t>Flood control</a:t>
              </a:r>
            </a:p>
          </p:txBody>
        </p:sp>
        <p:sp>
          <p:nvSpPr>
            <p:cNvPr id="26670" name="AutoShape 22"/>
            <p:cNvSpPr>
              <a:spLocks noChangeArrowheads="1"/>
            </p:cNvSpPr>
            <p:nvPr/>
          </p:nvSpPr>
          <p:spPr bwMode="auto">
            <a:xfrm>
              <a:off x="3243" y="3208"/>
              <a:ext cx="1080" cy="135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>
                  <a:latin typeface="Arial Narrow" pitchFamily="34" charset="0"/>
                  <a:cs typeface="Arial" charset="0"/>
                </a:rPr>
                <a:t>Natural medicine</a:t>
              </a:r>
            </a:p>
          </p:txBody>
        </p:sp>
        <p:sp>
          <p:nvSpPr>
            <p:cNvPr id="26671" name="AutoShape 22"/>
            <p:cNvSpPr>
              <a:spLocks noChangeArrowheads="1"/>
            </p:cNvSpPr>
            <p:nvPr/>
          </p:nvSpPr>
          <p:spPr bwMode="auto">
            <a:xfrm>
              <a:off x="3243" y="2467"/>
              <a:ext cx="1080" cy="135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>
                  <a:latin typeface="Arial Narrow" pitchFamily="34" charset="0"/>
                  <a:cs typeface="Arial" charset="0"/>
                </a:rPr>
                <a:t>Pollution control</a:t>
              </a:r>
            </a:p>
          </p:txBody>
        </p:sp>
        <p:sp>
          <p:nvSpPr>
            <p:cNvPr id="26672" name="AutoShape 22"/>
            <p:cNvSpPr>
              <a:spLocks noChangeArrowheads="1"/>
            </p:cNvSpPr>
            <p:nvPr/>
          </p:nvSpPr>
          <p:spPr bwMode="auto">
            <a:xfrm>
              <a:off x="3243" y="2959"/>
              <a:ext cx="1080" cy="135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>
                  <a:latin typeface="Arial Narrow" pitchFamily="34" charset="0"/>
                  <a:cs typeface="Arial" charset="0"/>
                </a:rPr>
                <a:t>Disease control</a:t>
              </a:r>
            </a:p>
          </p:txBody>
        </p:sp>
      </p:grpSp>
      <p:sp>
        <p:nvSpPr>
          <p:cNvPr id="26637" name="AutoShape 22"/>
          <p:cNvSpPr>
            <a:spLocks noChangeArrowheads="1"/>
          </p:cNvSpPr>
          <p:nvPr/>
        </p:nvSpPr>
        <p:spPr bwMode="auto">
          <a:xfrm>
            <a:off x="4143375" y="6207125"/>
            <a:ext cx="1571625" cy="233363"/>
          </a:xfrm>
          <a:prstGeom prst="flowChartDelay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1400" b="1">
                <a:latin typeface="Arial Narrow" pitchFamily="34" charset="0"/>
                <a:cs typeface="Arial" charset="0"/>
              </a:rPr>
              <a:t>Good health</a:t>
            </a:r>
          </a:p>
        </p:txBody>
      </p:sp>
      <p:sp>
        <p:nvSpPr>
          <p:cNvPr id="26638" name="AutoShape 22"/>
          <p:cNvSpPr>
            <a:spLocks noChangeArrowheads="1"/>
          </p:cNvSpPr>
          <p:nvPr/>
        </p:nvSpPr>
        <p:spPr bwMode="auto">
          <a:xfrm>
            <a:off x="4143375" y="5797550"/>
            <a:ext cx="1571625" cy="233363"/>
          </a:xfrm>
          <a:prstGeom prst="flowChartDelay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1400" b="1">
                <a:latin typeface="Arial Narrow" pitchFamily="34" charset="0"/>
                <a:cs typeface="Arial" charset="0"/>
              </a:rPr>
              <a:t>Recreation</a:t>
            </a:r>
          </a:p>
        </p:txBody>
      </p:sp>
      <p:sp>
        <p:nvSpPr>
          <p:cNvPr id="139" name="Right Arrow 138"/>
          <p:cNvSpPr/>
          <p:nvPr/>
        </p:nvSpPr>
        <p:spPr bwMode="auto">
          <a:xfrm>
            <a:off x="1976438" y="4183063"/>
            <a:ext cx="276225" cy="5715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40" name="Right Arrow 139"/>
          <p:cNvSpPr/>
          <p:nvPr/>
        </p:nvSpPr>
        <p:spPr bwMode="auto">
          <a:xfrm>
            <a:off x="5757863" y="4183063"/>
            <a:ext cx="276225" cy="5715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41" name="Right Arrow 140"/>
          <p:cNvSpPr/>
          <p:nvPr/>
        </p:nvSpPr>
        <p:spPr bwMode="auto">
          <a:xfrm>
            <a:off x="6732588" y="4173538"/>
            <a:ext cx="277812" cy="5715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6644" name="AutoShape 22"/>
          <p:cNvSpPr>
            <a:spLocks noChangeArrowheads="1"/>
          </p:cNvSpPr>
          <p:nvPr/>
        </p:nvSpPr>
        <p:spPr bwMode="auto">
          <a:xfrm>
            <a:off x="8143875" y="6240463"/>
            <a:ext cx="785813" cy="228600"/>
          </a:xfrm>
          <a:prstGeom prst="flowChartDelay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latin typeface="Arial Narrow" pitchFamily="34" charset="0"/>
              <a:cs typeface="Arial" charset="0"/>
            </a:endParaRPr>
          </a:p>
        </p:txBody>
      </p:sp>
      <p:sp>
        <p:nvSpPr>
          <p:cNvPr id="26645" name="TextBox 152"/>
          <p:cNvSpPr txBox="1">
            <a:spLocks noChangeArrowheads="1"/>
          </p:cNvSpPr>
          <p:nvPr/>
        </p:nvSpPr>
        <p:spPr bwMode="auto">
          <a:xfrm>
            <a:off x="8296275" y="2409825"/>
            <a:ext cx="3571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Times New Roman" pitchFamily="18" charset="0"/>
                <a:cs typeface="Times New Roman" pitchFamily="18" charset="0"/>
              </a:rPr>
              <a:t>☺</a:t>
            </a:r>
            <a:endParaRPr lang="en-GB" sz="2000"/>
          </a:p>
        </p:txBody>
      </p:sp>
      <p:sp>
        <p:nvSpPr>
          <p:cNvPr id="26646" name="TextBox 153"/>
          <p:cNvSpPr txBox="1">
            <a:spLocks noChangeArrowheads="1"/>
          </p:cNvSpPr>
          <p:nvPr/>
        </p:nvSpPr>
        <p:spPr bwMode="auto">
          <a:xfrm>
            <a:off x="8296275" y="2682875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Times New Roman" pitchFamily="18" charset="0"/>
                <a:cs typeface="Times New Roman" pitchFamily="18" charset="0"/>
              </a:rPr>
              <a:t>☺</a:t>
            </a:r>
            <a:endParaRPr lang="en-GB" sz="2000"/>
          </a:p>
        </p:txBody>
      </p:sp>
      <p:sp>
        <p:nvSpPr>
          <p:cNvPr id="26647" name="TextBox 154"/>
          <p:cNvSpPr txBox="1">
            <a:spLocks noChangeArrowheads="1"/>
          </p:cNvSpPr>
          <p:nvPr/>
        </p:nvSpPr>
        <p:spPr bwMode="auto">
          <a:xfrm>
            <a:off x="8294688" y="2940050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Times New Roman" pitchFamily="18" charset="0"/>
                <a:cs typeface="Times New Roman" pitchFamily="18" charset="0"/>
              </a:rPr>
              <a:t>☺</a:t>
            </a:r>
            <a:endParaRPr lang="en-GB" sz="2000"/>
          </a:p>
        </p:txBody>
      </p:sp>
      <p:sp>
        <p:nvSpPr>
          <p:cNvPr id="26648" name="TextBox 155"/>
          <p:cNvSpPr txBox="1">
            <a:spLocks noChangeArrowheads="1"/>
          </p:cNvSpPr>
          <p:nvPr/>
        </p:nvSpPr>
        <p:spPr bwMode="auto">
          <a:xfrm>
            <a:off x="8296275" y="320833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Times New Roman" pitchFamily="18" charset="0"/>
                <a:cs typeface="Times New Roman" pitchFamily="18" charset="0"/>
              </a:rPr>
              <a:t>☺</a:t>
            </a:r>
            <a:endParaRPr lang="en-GB" sz="2000"/>
          </a:p>
        </p:txBody>
      </p:sp>
      <p:sp>
        <p:nvSpPr>
          <p:cNvPr id="26649" name="TextBox 156"/>
          <p:cNvSpPr txBox="1">
            <a:spLocks noChangeArrowheads="1"/>
          </p:cNvSpPr>
          <p:nvPr/>
        </p:nvSpPr>
        <p:spPr bwMode="auto">
          <a:xfrm>
            <a:off x="8304213" y="3476625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Times New Roman" pitchFamily="18" charset="0"/>
                <a:cs typeface="Times New Roman" pitchFamily="18" charset="0"/>
              </a:rPr>
              <a:t>☺</a:t>
            </a:r>
            <a:endParaRPr lang="en-GB" sz="2000"/>
          </a:p>
        </p:txBody>
      </p:sp>
      <p:sp>
        <p:nvSpPr>
          <p:cNvPr id="26650" name="TextBox 157"/>
          <p:cNvSpPr txBox="1">
            <a:spLocks noChangeArrowheads="1"/>
          </p:cNvSpPr>
          <p:nvPr/>
        </p:nvSpPr>
        <p:spPr bwMode="auto">
          <a:xfrm>
            <a:off x="8312150" y="37353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Times New Roman" pitchFamily="18" charset="0"/>
                <a:cs typeface="Times New Roman" pitchFamily="18" charset="0"/>
              </a:rPr>
              <a:t>☺</a:t>
            </a:r>
            <a:endParaRPr lang="en-GB" sz="2000"/>
          </a:p>
        </p:txBody>
      </p:sp>
      <p:sp>
        <p:nvSpPr>
          <p:cNvPr id="26651" name="TextBox 158"/>
          <p:cNvSpPr txBox="1">
            <a:spLocks noChangeArrowheads="1"/>
          </p:cNvSpPr>
          <p:nvPr/>
        </p:nvSpPr>
        <p:spPr bwMode="auto">
          <a:xfrm>
            <a:off x="8313738" y="4002088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Times New Roman" pitchFamily="18" charset="0"/>
                <a:cs typeface="Times New Roman" pitchFamily="18" charset="0"/>
              </a:rPr>
              <a:t>☺</a:t>
            </a:r>
            <a:endParaRPr lang="en-GB" sz="2000"/>
          </a:p>
        </p:txBody>
      </p:sp>
      <p:sp>
        <p:nvSpPr>
          <p:cNvPr id="26652" name="TextBox 159"/>
          <p:cNvSpPr txBox="1">
            <a:spLocks noChangeArrowheads="1"/>
          </p:cNvSpPr>
          <p:nvPr/>
        </p:nvSpPr>
        <p:spPr bwMode="auto">
          <a:xfrm>
            <a:off x="8312150" y="4270375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Times New Roman" pitchFamily="18" charset="0"/>
                <a:cs typeface="Times New Roman" pitchFamily="18" charset="0"/>
              </a:rPr>
              <a:t>☺</a:t>
            </a:r>
            <a:endParaRPr lang="en-GB" sz="2000"/>
          </a:p>
        </p:txBody>
      </p:sp>
      <p:sp>
        <p:nvSpPr>
          <p:cNvPr id="26653" name="TextBox 160"/>
          <p:cNvSpPr txBox="1">
            <a:spLocks noChangeArrowheads="1"/>
          </p:cNvSpPr>
          <p:nvPr/>
        </p:nvSpPr>
        <p:spPr bwMode="auto">
          <a:xfrm>
            <a:off x="8320088" y="4529138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Times New Roman" pitchFamily="18" charset="0"/>
                <a:cs typeface="Times New Roman" pitchFamily="18" charset="0"/>
              </a:rPr>
              <a:t>☺</a:t>
            </a:r>
            <a:endParaRPr lang="en-GB" sz="2000"/>
          </a:p>
        </p:txBody>
      </p:sp>
      <p:sp>
        <p:nvSpPr>
          <p:cNvPr id="26654" name="TextBox 161"/>
          <p:cNvSpPr txBox="1">
            <a:spLocks noChangeArrowheads="1"/>
          </p:cNvSpPr>
          <p:nvPr/>
        </p:nvSpPr>
        <p:spPr bwMode="auto">
          <a:xfrm>
            <a:off x="8329613" y="4806950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Times New Roman" pitchFamily="18" charset="0"/>
                <a:cs typeface="Times New Roman" pitchFamily="18" charset="0"/>
              </a:rPr>
              <a:t>☺</a:t>
            </a:r>
            <a:endParaRPr lang="en-GB" sz="2000"/>
          </a:p>
        </p:txBody>
      </p:sp>
      <p:sp>
        <p:nvSpPr>
          <p:cNvPr id="26655" name="TextBox 162"/>
          <p:cNvSpPr txBox="1">
            <a:spLocks noChangeArrowheads="1"/>
          </p:cNvSpPr>
          <p:nvPr/>
        </p:nvSpPr>
        <p:spPr bwMode="auto">
          <a:xfrm>
            <a:off x="8339138" y="5064125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Times New Roman" pitchFamily="18" charset="0"/>
                <a:cs typeface="Times New Roman" pitchFamily="18" charset="0"/>
              </a:rPr>
              <a:t>☺</a:t>
            </a:r>
            <a:endParaRPr lang="en-GB" sz="2000"/>
          </a:p>
        </p:txBody>
      </p:sp>
      <p:sp>
        <p:nvSpPr>
          <p:cNvPr id="26656" name="TextBox 163"/>
          <p:cNvSpPr txBox="1">
            <a:spLocks noChangeArrowheads="1"/>
          </p:cNvSpPr>
          <p:nvPr/>
        </p:nvSpPr>
        <p:spPr bwMode="auto">
          <a:xfrm>
            <a:off x="8339138" y="5332413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Times New Roman" pitchFamily="18" charset="0"/>
                <a:cs typeface="Times New Roman" pitchFamily="18" charset="0"/>
              </a:rPr>
              <a:t>☺</a:t>
            </a:r>
            <a:endParaRPr lang="en-GB" sz="2000"/>
          </a:p>
        </p:txBody>
      </p:sp>
      <p:sp>
        <p:nvSpPr>
          <p:cNvPr id="26657" name="TextBox 164"/>
          <p:cNvSpPr txBox="1">
            <a:spLocks noChangeArrowheads="1"/>
          </p:cNvSpPr>
          <p:nvPr/>
        </p:nvSpPr>
        <p:spPr bwMode="auto">
          <a:xfrm>
            <a:off x="8339138" y="5591175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Times New Roman" pitchFamily="18" charset="0"/>
                <a:cs typeface="Times New Roman" pitchFamily="18" charset="0"/>
              </a:rPr>
              <a:t>☺</a:t>
            </a:r>
            <a:endParaRPr lang="en-GB" sz="2000"/>
          </a:p>
        </p:txBody>
      </p:sp>
      <p:sp>
        <p:nvSpPr>
          <p:cNvPr id="26658" name="TextBox 165"/>
          <p:cNvSpPr txBox="1">
            <a:spLocks noChangeArrowheads="1"/>
          </p:cNvSpPr>
          <p:nvPr/>
        </p:nvSpPr>
        <p:spPr bwMode="auto">
          <a:xfrm>
            <a:off x="8348663" y="5864225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Times New Roman" pitchFamily="18" charset="0"/>
                <a:cs typeface="Times New Roman" pitchFamily="18" charset="0"/>
              </a:rPr>
              <a:t>☺</a:t>
            </a:r>
            <a:endParaRPr lang="en-GB" sz="2000"/>
          </a:p>
        </p:txBody>
      </p:sp>
      <p:sp>
        <p:nvSpPr>
          <p:cNvPr id="26659" name="TextBox 166"/>
          <p:cNvSpPr txBox="1">
            <a:spLocks noChangeArrowheads="1"/>
          </p:cNvSpPr>
          <p:nvPr/>
        </p:nvSpPr>
        <p:spPr bwMode="auto">
          <a:xfrm>
            <a:off x="8348663" y="6132513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Times New Roman" pitchFamily="18" charset="0"/>
                <a:cs typeface="Times New Roman" pitchFamily="18" charset="0"/>
              </a:rPr>
              <a:t>☺</a:t>
            </a:r>
            <a:endParaRPr lang="en-GB" sz="2000"/>
          </a:p>
        </p:txBody>
      </p:sp>
      <p:sp>
        <p:nvSpPr>
          <p:cNvPr id="26660" name="TextBox 146"/>
          <p:cNvSpPr txBox="1">
            <a:spLocks noChangeArrowheads="1"/>
          </p:cNvSpPr>
          <p:nvPr/>
        </p:nvSpPr>
        <p:spPr bwMode="auto">
          <a:xfrm>
            <a:off x="7634288" y="657225"/>
            <a:ext cx="1366837" cy="261938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100"/>
              <a:t>Regulating</a:t>
            </a:r>
          </a:p>
        </p:txBody>
      </p:sp>
      <p:sp>
        <p:nvSpPr>
          <p:cNvPr id="26661" name="TextBox 147"/>
          <p:cNvSpPr txBox="1">
            <a:spLocks noChangeArrowheads="1"/>
          </p:cNvSpPr>
          <p:nvPr/>
        </p:nvSpPr>
        <p:spPr bwMode="auto">
          <a:xfrm>
            <a:off x="7643813" y="952500"/>
            <a:ext cx="1357312" cy="261938"/>
          </a:xfrm>
          <a:prstGeom prst="rect">
            <a:avLst/>
          </a:prstGeom>
          <a:solidFill>
            <a:srgbClr val="F6BB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100"/>
              <a:t>Supporting</a:t>
            </a:r>
          </a:p>
        </p:txBody>
      </p:sp>
      <p:sp>
        <p:nvSpPr>
          <p:cNvPr id="26662" name="TextBox 148"/>
          <p:cNvSpPr txBox="1">
            <a:spLocks noChangeArrowheads="1"/>
          </p:cNvSpPr>
          <p:nvPr/>
        </p:nvSpPr>
        <p:spPr bwMode="auto">
          <a:xfrm>
            <a:off x="7643813" y="361950"/>
            <a:ext cx="1357312" cy="261938"/>
          </a:xfrm>
          <a:prstGeom prst="rect">
            <a:avLst/>
          </a:prstGeom>
          <a:solidFill>
            <a:srgbClr val="7B90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100"/>
              <a:t>Provisioning</a:t>
            </a:r>
          </a:p>
        </p:txBody>
      </p:sp>
      <p:sp>
        <p:nvSpPr>
          <p:cNvPr id="26663" name="TextBox 149"/>
          <p:cNvSpPr txBox="1">
            <a:spLocks noChangeArrowheads="1"/>
          </p:cNvSpPr>
          <p:nvPr/>
        </p:nvSpPr>
        <p:spPr bwMode="auto">
          <a:xfrm>
            <a:off x="7643813" y="66675"/>
            <a:ext cx="1357312" cy="261938"/>
          </a:xfrm>
          <a:prstGeom prst="rect">
            <a:avLst/>
          </a:prstGeom>
          <a:solidFill>
            <a:srgbClr val="46DB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100"/>
              <a:t>Cultural</a:t>
            </a:r>
          </a:p>
        </p:txBody>
      </p:sp>
      <p:sp>
        <p:nvSpPr>
          <p:cNvPr id="26664" name="TextBox 167"/>
          <p:cNvSpPr txBox="1">
            <a:spLocks noChangeArrowheads="1"/>
          </p:cNvSpPr>
          <p:nvPr/>
        </p:nvSpPr>
        <p:spPr bwMode="auto">
          <a:xfrm>
            <a:off x="6162675" y="261938"/>
            <a:ext cx="13573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/>
              <a:t>Millennium Assessment categories</a:t>
            </a:r>
          </a:p>
        </p:txBody>
      </p:sp>
      <p:sp>
        <p:nvSpPr>
          <p:cNvPr id="163" name="Left Brace 162"/>
          <p:cNvSpPr/>
          <p:nvPr/>
        </p:nvSpPr>
        <p:spPr>
          <a:xfrm>
            <a:off x="7358063" y="128588"/>
            <a:ext cx="142875" cy="10001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26666" name="TextBox 163"/>
          <p:cNvSpPr txBox="1">
            <a:spLocks noChangeArrowheads="1"/>
          </p:cNvSpPr>
          <p:nvPr/>
        </p:nvSpPr>
        <p:spPr bwMode="auto">
          <a:xfrm>
            <a:off x="119125" y="380375"/>
            <a:ext cx="6143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400" b="1" dirty="0"/>
              <a:t>From ecosystem services to their </a:t>
            </a:r>
            <a:r>
              <a:rPr lang="en-GB" sz="2400" b="1" dirty="0" smtClean="0"/>
              <a:t>value</a:t>
            </a:r>
            <a:endParaRPr lang="en-GB" sz="2400" b="1" dirty="0"/>
          </a:p>
        </p:txBody>
      </p:sp>
      <p:sp>
        <p:nvSpPr>
          <p:cNvPr id="166" name="AutoShape 74"/>
          <p:cNvSpPr>
            <a:spLocks noChangeArrowheads="1"/>
          </p:cNvSpPr>
          <p:nvPr/>
        </p:nvSpPr>
        <p:spPr bwMode="auto">
          <a:xfrm rot="2771468">
            <a:off x="7248525" y="1689100"/>
            <a:ext cx="360363" cy="239713"/>
          </a:xfrm>
          <a:prstGeom prst="upArrow">
            <a:avLst>
              <a:gd name="adj1" fmla="val 50000"/>
              <a:gd name="adj2" fmla="val 25815"/>
            </a:avLst>
          </a:prstGeom>
          <a:solidFill>
            <a:srgbClr val="FC3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2" name="AutoShape 74"/>
          <p:cNvSpPr>
            <a:spLocks noChangeArrowheads="1"/>
          </p:cNvSpPr>
          <p:nvPr/>
        </p:nvSpPr>
        <p:spPr bwMode="auto">
          <a:xfrm rot="-2577370">
            <a:off x="8515350" y="1677988"/>
            <a:ext cx="360363" cy="239712"/>
          </a:xfrm>
          <a:prstGeom prst="upArrow">
            <a:avLst>
              <a:gd name="adj1" fmla="val 50000"/>
              <a:gd name="adj2" fmla="val 25815"/>
            </a:avLst>
          </a:prstGeom>
          <a:solidFill>
            <a:srgbClr val="FC3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7630717" y="3776120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+</a:t>
            </a:r>
            <a:endParaRPr lang="en-GB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6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0"/>
          <p:cNvSpPr>
            <a:spLocks noChangeArrowheads="1"/>
          </p:cNvSpPr>
          <p:nvPr/>
        </p:nvSpPr>
        <p:spPr bwMode="auto">
          <a:xfrm rot="2197450">
            <a:off x="2256283" y="1760846"/>
            <a:ext cx="5788863" cy="3887847"/>
          </a:xfrm>
          <a:prstGeom prst="ellipse">
            <a:avLst/>
          </a:prstGeom>
          <a:solidFill>
            <a:srgbClr val="00FFFF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2" name="Oval 22"/>
          <p:cNvSpPr>
            <a:spLocks noChangeArrowheads="1"/>
          </p:cNvSpPr>
          <p:nvPr/>
        </p:nvSpPr>
        <p:spPr bwMode="auto">
          <a:xfrm>
            <a:off x="2139950" y="214215"/>
            <a:ext cx="6222750" cy="6480273"/>
          </a:xfrm>
          <a:prstGeom prst="ellipse">
            <a:avLst/>
          </a:prstGeom>
          <a:solidFill>
            <a:srgbClr val="00FF00">
              <a:alpha val="1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1" name="Oval 21"/>
          <p:cNvSpPr>
            <a:spLocks noChangeArrowheads="1"/>
          </p:cNvSpPr>
          <p:nvPr/>
        </p:nvSpPr>
        <p:spPr bwMode="auto">
          <a:xfrm rot="-2132162">
            <a:off x="2551798" y="1822264"/>
            <a:ext cx="5761125" cy="3906565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7" name="Line 15"/>
          <p:cNvSpPr>
            <a:spLocks noChangeShapeType="1"/>
          </p:cNvSpPr>
          <p:nvPr/>
        </p:nvSpPr>
        <p:spPr bwMode="auto">
          <a:xfrm>
            <a:off x="4767263" y="4127500"/>
            <a:ext cx="116925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779" name="Text Box 23"/>
          <p:cNvSpPr txBox="1">
            <a:spLocks noChangeArrowheads="1"/>
          </p:cNvSpPr>
          <p:nvPr/>
        </p:nvSpPr>
        <p:spPr bwMode="auto">
          <a:xfrm>
            <a:off x="4059238" y="434963"/>
            <a:ext cx="2459749" cy="83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/>
              <a:t>Natural environment</a:t>
            </a:r>
          </a:p>
        </p:txBody>
      </p:sp>
      <p:sp>
        <p:nvSpPr>
          <p:cNvPr id="32780" name="Text Box 24"/>
          <p:cNvSpPr txBox="1">
            <a:spLocks noChangeArrowheads="1"/>
          </p:cNvSpPr>
          <p:nvPr/>
        </p:nvSpPr>
        <p:spPr bwMode="auto">
          <a:xfrm>
            <a:off x="2163000" y="2346322"/>
            <a:ext cx="2459749" cy="9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en-GB" sz="2400" b="1"/>
              <a:t>Policy</a:t>
            </a:r>
            <a:r>
              <a:rPr lang="en-GB" b="1"/>
              <a:t> </a:t>
            </a:r>
          </a:p>
        </p:txBody>
      </p:sp>
      <p:sp>
        <p:nvSpPr>
          <p:cNvPr id="32781" name="Text Box 25"/>
          <p:cNvSpPr txBox="1">
            <a:spLocks noChangeArrowheads="1"/>
          </p:cNvSpPr>
          <p:nvPr/>
        </p:nvSpPr>
        <p:spPr bwMode="auto">
          <a:xfrm>
            <a:off x="6057900" y="2182809"/>
            <a:ext cx="2459749" cy="35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GB" sz="2400" b="1" dirty="0"/>
              <a:t>Market</a:t>
            </a:r>
            <a:r>
              <a:rPr lang="en-GB" b="1" dirty="0"/>
              <a:t>  </a:t>
            </a:r>
          </a:p>
        </p:txBody>
      </p:sp>
      <p:sp>
        <p:nvSpPr>
          <p:cNvPr id="32782" name="Text Box 30"/>
          <p:cNvSpPr txBox="1">
            <a:spLocks noChangeArrowheads="1"/>
          </p:cNvSpPr>
          <p:nvPr/>
        </p:nvSpPr>
        <p:spPr bwMode="auto">
          <a:xfrm>
            <a:off x="4568825" y="4812467"/>
            <a:ext cx="1579216" cy="53658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 b="1" dirty="0" smtClean="0"/>
              <a:t>ES value of water (£)</a:t>
            </a:r>
            <a:endParaRPr lang="en-GB" sz="1400" b="1" dirty="0"/>
          </a:p>
        </p:txBody>
      </p:sp>
      <p:sp>
        <p:nvSpPr>
          <p:cNvPr id="32783" name="Line 31"/>
          <p:cNvSpPr>
            <a:spLocks noChangeShapeType="1"/>
          </p:cNvSpPr>
          <p:nvPr/>
        </p:nvSpPr>
        <p:spPr bwMode="auto">
          <a:xfrm flipH="1">
            <a:off x="5106986" y="2624446"/>
            <a:ext cx="236909" cy="32830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784" name="Line 33"/>
          <p:cNvSpPr>
            <a:spLocks noChangeShapeType="1"/>
          </p:cNvSpPr>
          <p:nvPr/>
        </p:nvSpPr>
        <p:spPr bwMode="auto">
          <a:xfrm flipH="1">
            <a:off x="4351338" y="3479470"/>
            <a:ext cx="291914" cy="38609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785" name="Line 34"/>
          <p:cNvSpPr>
            <a:spLocks noChangeShapeType="1"/>
          </p:cNvSpPr>
          <p:nvPr/>
        </p:nvSpPr>
        <p:spPr bwMode="auto">
          <a:xfrm>
            <a:off x="5641975" y="2624120"/>
            <a:ext cx="958696" cy="120334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786" name="Line 39"/>
          <p:cNvSpPr>
            <a:spLocks noChangeShapeType="1"/>
          </p:cNvSpPr>
          <p:nvPr/>
        </p:nvSpPr>
        <p:spPr bwMode="auto">
          <a:xfrm flipH="1">
            <a:off x="5958661" y="4332284"/>
            <a:ext cx="344556" cy="45720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787" name="Text Box 28"/>
          <p:cNvSpPr txBox="1">
            <a:spLocks noChangeArrowheads="1"/>
          </p:cNvSpPr>
          <p:nvPr/>
        </p:nvSpPr>
        <p:spPr bwMode="auto">
          <a:xfrm>
            <a:off x="4140200" y="2949567"/>
            <a:ext cx="1524980" cy="53023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 b="1" dirty="0"/>
              <a:t>Farm decisions &amp; </a:t>
            </a:r>
            <a:r>
              <a:rPr lang="en-GB" sz="1400" b="1" dirty="0" smtClean="0"/>
              <a:t>income (£)</a:t>
            </a:r>
            <a:endParaRPr lang="en-GB" sz="1400" b="1" dirty="0"/>
          </a:p>
        </p:txBody>
      </p:sp>
      <p:sp>
        <p:nvSpPr>
          <p:cNvPr id="32789" name="Text Box 27"/>
          <p:cNvSpPr txBox="1">
            <a:spLocks noChangeArrowheads="1"/>
          </p:cNvSpPr>
          <p:nvPr/>
        </p:nvSpPr>
        <p:spPr bwMode="auto">
          <a:xfrm>
            <a:off x="3282950" y="3865555"/>
            <a:ext cx="1485102" cy="54293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/>
            <a:r>
              <a:rPr lang="en-GB" sz="1400" b="1" dirty="0"/>
              <a:t>Land </a:t>
            </a:r>
            <a:r>
              <a:rPr lang="en-GB" sz="1400" b="1" dirty="0" smtClean="0"/>
              <a:t>use</a:t>
            </a:r>
            <a:endParaRPr lang="en-GB" sz="1400" b="1" dirty="0"/>
          </a:p>
        </p:txBody>
      </p:sp>
      <p:sp>
        <p:nvSpPr>
          <p:cNvPr id="32790" name="Text Box 26"/>
          <p:cNvSpPr txBox="1">
            <a:spLocks noChangeArrowheads="1"/>
          </p:cNvSpPr>
          <p:nvPr/>
        </p:nvSpPr>
        <p:spPr bwMode="auto">
          <a:xfrm>
            <a:off x="4660012" y="2103430"/>
            <a:ext cx="1493077" cy="51912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 b="1"/>
              <a:t>Climate change</a:t>
            </a:r>
          </a:p>
        </p:txBody>
      </p:sp>
      <p:sp>
        <p:nvSpPr>
          <p:cNvPr id="32791" name="TextBox 43"/>
          <p:cNvSpPr txBox="1">
            <a:spLocks noChangeArrowheads="1"/>
          </p:cNvSpPr>
          <p:nvPr/>
        </p:nvSpPr>
        <p:spPr bwMode="auto">
          <a:xfrm>
            <a:off x="323850" y="358775"/>
            <a:ext cx="20367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/>
              <a:t>Integrated modelling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5950814" y="3833029"/>
            <a:ext cx="1281113" cy="58459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/>
            <a:r>
              <a:rPr lang="en-GB" sz="1400" b="1" dirty="0"/>
              <a:t>Water environment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>
          <a:xfrm>
            <a:off x="685800" y="198438"/>
            <a:ext cx="7772400" cy="1143000"/>
          </a:xfrm>
        </p:spPr>
        <p:txBody>
          <a:bodyPr/>
          <a:lstStyle/>
          <a:p>
            <a:r>
              <a:rPr lang="en-GB" sz="3000" dirty="0" smtClean="0"/>
              <a:t>The main drivers of land use change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57188" y="1571625"/>
            <a:ext cx="2714625" cy="2928938"/>
            <a:chOff x="357158" y="1571612"/>
            <a:chExt cx="2714644" cy="2928958"/>
          </a:xfrm>
        </p:grpSpPr>
        <p:pic>
          <p:nvPicPr>
            <p:cNvPr id="5" name="Picture 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58" y="1571612"/>
              <a:ext cx="2714644" cy="29289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 bwMode="auto">
            <a:xfrm>
              <a:off x="773333" y="3121359"/>
              <a:ext cx="1785951" cy="4616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ln>
                    <a:solidFill>
                      <a:srgbClr val="000000"/>
                    </a:solidFill>
                  </a:ln>
                  <a:solidFill>
                    <a:schemeClr val="bg1"/>
                  </a:solidFill>
                  <a:latin typeface="Arial Black" pitchFamily="34" charset="0"/>
                </a:rPr>
                <a:t>POLICY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7188" y="4845050"/>
            <a:ext cx="2714625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Set aside rate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88" y="5334000"/>
            <a:ext cx="2714625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NVZ, ESA, Parks, 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88" y="5845175"/>
            <a:ext cx="2714625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Milk quota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219450" y="1571625"/>
            <a:ext cx="2714625" cy="2928938"/>
            <a:chOff x="3143250" y="1571625"/>
            <a:chExt cx="2714625" cy="4500563"/>
          </a:xfrm>
        </p:grpSpPr>
        <p:pic>
          <p:nvPicPr>
            <p:cNvPr id="11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3250" y="1571625"/>
              <a:ext cx="2714625" cy="4500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3500430" y="3688861"/>
              <a:ext cx="2012064" cy="12768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 smtClean="0">
                  <a:ln>
                    <a:solidFill>
                      <a:srgbClr val="000000"/>
                    </a:solidFill>
                  </a:ln>
                  <a:solidFill>
                    <a:schemeClr val="bg1"/>
                  </a:solidFill>
                  <a:latin typeface="Arial Black" pitchFamily="34" charset="0"/>
                </a:rPr>
                <a:t>MARKETS &amp; TECH</a:t>
              </a:r>
              <a:endParaRPr lang="en-GB" sz="24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19450" y="4845050"/>
            <a:ext cx="2714625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Output prices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9450" y="5345113"/>
            <a:ext cx="2714625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Input costs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9450" y="5857875"/>
            <a:ext cx="2714625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Technology</a:t>
            </a: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913438" y="1571625"/>
            <a:ext cx="3071812" cy="2928938"/>
            <a:chOff x="5912807" y="1571625"/>
            <a:chExt cx="3071802" cy="4502150"/>
          </a:xfrm>
        </p:grpSpPr>
        <p:pic>
          <p:nvPicPr>
            <p:cNvPr id="17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71556" y="1571625"/>
              <a:ext cx="2714616" cy="45021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 bwMode="auto">
            <a:xfrm>
              <a:off x="5912807" y="3941664"/>
              <a:ext cx="3071802" cy="7096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ln>
                    <a:solidFill>
                      <a:srgbClr val="000000"/>
                    </a:solidFill>
                  </a:ln>
                  <a:solidFill>
                    <a:schemeClr val="bg1"/>
                  </a:solidFill>
                  <a:latin typeface="Arial Black" pitchFamily="34" charset="0"/>
                </a:rPr>
                <a:t>ENVIRONMENT</a:t>
              </a:r>
              <a:r>
                <a:rPr lang="en-GB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72188" y="4857750"/>
            <a:ext cx="2714625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Soils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72188" y="5357813"/>
            <a:ext cx="2714625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Temperature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72188" y="5857875"/>
            <a:ext cx="2714625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dirty="0">
                <a:solidFill>
                  <a:srgbClr val="000000"/>
                </a:solidFill>
              </a:rPr>
              <a:t>Rainfall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ChangeArrowheads="1"/>
          </p:cNvSpPr>
          <p:nvPr/>
        </p:nvSpPr>
        <p:spPr bwMode="auto">
          <a:xfrm>
            <a:off x="0" y="-1682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 sz="2400" baseline="-25000" dirty="0">
              <a:latin typeface="Times"/>
            </a:endParaRPr>
          </a:p>
        </p:txBody>
      </p:sp>
      <p:sp>
        <p:nvSpPr>
          <p:cNvPr id="103426" name="Rectangle 4"/>
          <p:cNvSpPr>
            <a:spLocks noChangeArrowheads="1"/>
          </p:cNvSpPr>
          <p:nvPr/>
        </p:nvSpPr>
        <p:spPr bwMode="auto">
          <a:xfrm>
            <a:off x="0" y="-1682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 sz="2400" baseline="-25000" dirty="0">
              <a:latin typeface="Times"/>
            </a:endParaRPr>
          </a:p>
        </p:txBody>
      </p:sp>
      <p:sp>
        <p:nvSpPr>
          <p:cNvPr id="103427" name="Rectangle 6"/>
          <p:cNvSpPr>
            <a:spLocks noChangeArrowheads="1"/>
          </p:cNvSpPr>
          <p:nvPr/>
        </p:nvSpPr>
        <p:spPr bwMode="auto">
          <a:xfrm>
            <a:off x="0" y="-1682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 sz="2400" baseline="-25000" dirty="0">
              <a:latin typeface="Times"/>
            </a:endParaRPr>
          </a:p>
        </p:txBody>
      </p:sp>
      <p:sp>
        <p:nvSpPr>
          <p:cNvPr id="103428" name="Rectangle 8"/>
          <p:cNvSpPr>
            <a:spLocks noChangeArrowheads="1"/>
          </p:cNvSpPr>
          <p:nvPr/>
        </p:nvSpPr>
        <p:spPr bwMode="auto">
          <a:xfrm>
            <a:off x="0" y="-1682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 sz="2400" baseline="-25000" dirty="0">
              <a:latin typeface="Time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00063" y="1281113"/>
            <a:ext cx="835183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400" dirty="0">
                <a:latin typeface="+mn-lt"/>
              </a:rPr>
              <a:t>We assemble Agricultural Census data for </a:t>
            </a:r>
            <a:r>
              <a:rPr lang="en-US" sz="2400" b="1" dirty="0">
                <a:latin typeface="+mn-lt"/>
              </a:rPr>
              <a:t>every 2km grid square, for all of England and Wales from 1969 to 2004</a:t>
            </a:r>
            <a:r>
              <a:rPr lang="en-US" sz="2400" dirty="0">
                <a:latin typeface="+mn-lt"/>
              </a:rPr>
              <a:t> and combine this with over </a:t>
            </a:r>
            <a:r>
              <a:rPr lang="en-US" sz="2400" b="1" dirty="0">
                <a:latin typeface="+mn-lt"/>
              </a:rPr>
              <a:t>50,000 farm years </a:t>
            </a:r>
            <a:r>
              <a:rPr lang="en-US" sz="2400" dirty="0">
                <a:latin typeface="+mn-lt"/>
              </a:rPr>
              <a:t>of data from the </a:t>
            </a:r>
            <a:r>
              <a:rPr lang="en-US" sz="2400" b="1" dirty="0">
                <a:latin typeface="+mn-lt"/>
              </a:rPr>
              <a:t>Farm Business Survey</a:t>
            </a:r>
            <a:r>
              <a:rPr lang="en-US" sz="2400" dirty="0">
                <a:latin typeface="+mn-lt"/>
              </a:rPr>
              <a:t>. This gives:</a:t>
            </a:r>
            <a:endParaRPr lang="en-US" sz="800" dirty="0">
              <a:latin typeface="+mn-lt"/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800" dirty="0">
              <a:latin typeface="+mn-lt"/>
            </a:endParaRPr>
          </a:p>
          <a:p>
            <a:pPr marL="630238" lvl="1" indent="-17303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dirty="0">
                <a:latin typeface="+mn-lt"/>
              </a:rPr>
              <a:t> Agricultural </a:t>
            </a:r>
            <a:r>
              <a:rPr lang="en-US" sz="2400" b="1" dirty="0">
                <a:latin typeface="+mn-lt"/>
              </a:rPr>
              <a:t>land use </a:t>
            </a:r>
            <a:r>
              <a:rPr lang="en-US" sz="2400" dirty="0">
                <a:latin typeface="+mn-lt"/>
              </a:rPr>
              <a:t>hectares (wheat, barley, grass, etc</a:t>
            </a:r>
            <a:r>
              <a:rPr lang="en-US" sz="2400" dirty="0" smtClean="0">
                <a:latin typeface="+mn-lt"/>
              </a:rPr>
              <a:t>.);</a:t>
            </a:r>
          </a:p>
          <a:p>
            <a:pPr marL="630238" lvl="1" indent="-17303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1" dirty="0" smtClean="0">
                <a:latin typeface="+mn-lt"/>
              </a:rPr>
              <a:t> Livestock</a:t>
            </a:r>
            <a:r>
              <a:rPr lang="en-US" sz="2400" dirty="0" smtClean="0">
                <a:latin typeface="+mn-lt"/>
              </a:rPr>
              <a:t> numbers (dairy, beef, sheep, etc)</a:t>
            </a:r>
            <a:r>
              <a:rPr lang="en-US" sz="2400" b="1" dirty="0" smtClean="0">
                <a:latin typeface="+mn-lt"/>
              </a:rPr>
              <a:t> </a:t>
            </a:r>
          </a:p>
          <a:p>
            <a:pPr marL="630238" lvl="1" indent="-17303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1" dirty="0" smtClean="0">
                <a:latin typeface="+mn-lt"/>
              </a:rPr>
              <a:t> Time trends </a:t>
            </a:r>
            <a:r>
              <a:rPr lang="en-US" sz="2400" dirty="0" smtClean="0">
                <a:latin typeface="+mn-lt"/>
              </a:rPr>
              <a:t>(response times, new crops, etc.)</a:t>
            </a:r>
            <a:endParaRPr lang="en-US" sz="2400" dirty="0">
              <a:latin typeface="+mn-lt"/>
            </a:endParaRPr>
          </a:p>
          <a:p>
            <a:pPr marL="630238" lvl="1" indent="-173038">
              <a:spcBef>
                <a:spcPct val="20000"/>
              </a:spcBef>
              <a:buClr>
                <a:schemeClr val="tx1"/>
              </a:buClr>
            </a:pPr>
            <a:endParaRPr lang="en-US" sz="800" dirty="0">
              <a:latin typeface="+mn-lt"/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400" dirty="0">
                <a:latin typeface="+mn-lt"/>
              </a:rPr>
              <a:t>We then add</a:t>
            </a:r>
          </a:p>
          <a:p>
            <a:pPr marL="630238" lvl="1" indent="-17303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1" dirty="0">
                <a:latin typeface="+mn-lt"/>
              </a:rPr>
              <a:t> Environmental and climatic variables </a:t>
            </a:r>
            <a:r>
              <a:rPr lang="en-US" sz="2400" dirty="0">
                <a:latin typeface="+mn-lt"/>
              </a:rPr>
              <a:t>(rainfall, temperature, 	machinery working days, field capacity, etc.);</a:t>
            </a:r>
          </a:p>
          <a:p>
            <a:pPr marL="630238" lvl="1" indent="-17303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1" dirty="0">
                <a:latin typeface="+mn-lt"/>
              </a:rPr>
              <a:t> Policy</a:t>
            </a:r>
            <a:r>
              <a:rPr lang="en-US" sz="2400" dirty="0">
                <a:latin typeface="+mn-lt"/>
              </a:rPr>
              <a:t> determinants (NVZ, NSA, ESA, Parks, etc.)</a:t>
            </a:r>
          </a:p>
          <a:p>
            <a:pPr marL="630238" lvl="1" indent="-17303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Input</a:t>
            </a:r>
            <a:r>
              <a:rPr lang="en-US" sz="2400" dirty="0">
                <a:latin typeface="+mn-lt"/>
              </a:rPr>
              <a:t> and </a:t>
            </a:r>
            <a:r>
              <a:rPr lang="en-US" sz="2400" b="1" dirty="0">
                <a:latin typeface="+mn-lt"/>
              </a:rPr>
              <a:t>output prices </a:t>
            </a:r>
            <a:r>
              <a:rPr lang="en-US" sz="2400" dirty="0">
                <a:latin typeface="+mn-lt"/>
              </a:rPr>
              <a:t>for the period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1137666" name="Rectangle 2"/>
          <p:cNvSpPr>
            <a:spLocks noChangeArrowheads="1"/>
          </p:cNvSpPr>
          <p:nvPr/>
        </p:nvSpPr>
        <p:spPr bwMode="auto">
          <a:xfrm>
            <a:off x="546100" y="366713"/>
            <a:ext cx="80645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+mj-lt"/>
              </a:rPr>
              <a:t>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1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Modeling land use decisions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750" y="1016700"/>
            <a:ext cx="8188614" cy="52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  <a:cs typeface="+mn-cs"/>
              </a:rPr>
              <a:t>Based on a </a:t>
            </a:r>
            <a:r>
              <a:rPr lang="en-GB" sz="2400" kern="0" dirty="0">
                <a:solidFill>
                  <a:srgbClr val="000000"/>
                </a:solidFill>
                <a:latin typeface="+mn-lt"/>
                <a:cs typeface="+mn-cs"/>
              </a:rPr>
              <a:t>joint (in inputs) multi-activity </a:t>
            </a:r>
            <a:r>
              <a:rPr lang="en-GB" sz="2400" b="1" kern="0" dirty="0">
                <a:solidFill>
                  <a:srgbClr val="000000"/>
                </a:solidFill>
                <a:latin typeface="+mn-lt"/>
                <a:cs typeface="+mn-cs"/>
              </a:rPr>
              <a:t>farm profit </a:t>
            </a:r>
            <a:r>
              <a:rPr lang="en-GB" sz="2400" b="1" kern="0" dirty="0" smtClean="0">
                <a:solidFill>
                  <a:srgbClr val="000000"/>
                </a:solidFill>
                <a:latin typeface="+mn-lt"/>
                <a:cs typeface="+mn-cs"/>
              </a:rPr>
              <a:t>function</a:t>
            </a:r>
            <a:endParaRPr lang="en-GB" sz="24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923550" y="1750963"/>
            <a:ext cx="7389173" cy="136960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/>
            <a:r>
              <a:rPr lang="en-GB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P</a:t>
            </a:r>
            <a:r>
              <a:rPr lang="en-GB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rofits = f  (output price, input </a:t>
            </a:r>
            <a:r>
              <a:rPr lang="en-GB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price; </a:t>
            </a:r>
            <a:r>
              <a:rPr lang="en-GB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farm size; 		farm physical environment; etc.)</a:t>
            </a:r>
            <a:endParaRPr lang="en-GB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11000" y="3034838"/>
            <a:ext cx="5088616" cy="351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spcAft>
                <a:spcPts val="300"/>
              </a:spcAft>
              <a:buFont typeface="Arial" pitchFamily="34" charset="0"/>
              <a:buChar char="•"/>
            </a:pPr>
            <a:r>
              <a:rPr lang="en-GB" sz="2000" dirty="0"/>
              <a:t>Cereals	</a:t>
            </a:r>
            <a:endParaRPr lang="en-GB" sz="2000" dirty="0" smtClean="0"/>
          </a:p>
          <a:p>
            <a:pPr marL="177800" lvl="0" indent="-177800">
              <a:spcAft>
                <a:spcPts val="300"/>
              </a:spcAft>
              <a:buFont typeface="Arial" pitchFamily="34" charset="0"/>
              <a:buChar char="•"/>
            </a:pPr>
            <a:r>
              <a:rPr lang="en-GB" sz="2000" dirty="0"/>
              <a:t>O</a:t>
            </a:r>
            <a:r>
              <a:rPr lang="en-GB" sz="2000" dirty="0" smtClean="0"/>
              <a:t>ilseed </a:t>
            </a:r>
            <a:r>
              <a:rPr lang="en-GB" sz="2000" dirty="0"/>
              <a:t>rape	</a:t>
            </a:r>
          </a:p>
          <a:p>
            <a:pPr marL="177800" lvl="0" indent="-177800">
              <a:spcAft>
                <a:spcPts val="300"/>
              </a:spcAft>
              <a:buFont typeface="Arial" pitchFamily="34" charset="0"/>
              <a:buChar char="•"/>
            </a:pPr>
            <a:r>
              <a:rPr lang="en-GB" sz="2000" dirty="0"/>
              <a:t>Root crops	</a:t>
            </a:r>
          </a:p>
          <a:p>
            <a:pPr marL="177800" lvl="0" indent="-177800">
              <a:spcAft>
                <a:spcPts val="300"/>
              </a:spcAft>
              <a:buFont typeface="Arial" pitchFamily="34" charset="0"/>
              <a:buChar char="•"/>
            </a:pPr>
            <a:r>
              <a:rPr lang="en-GB" sz="2000" dirty="0"/>
              <a:t>Temporary grassland	</a:t>
            </a:r>
          </a:p>
          <a:p>
            <a:pPr marL="177800" lvl="0" indent="-177800">
              <a:spcAft>
                <a:spcPts val="300"/>
              </a:spcAft>
              <a:buFont typeface="Arial" pitchFamily="34" charset="0"/>
              <a:buChar char="•"/>
            </a:pPr>
            <a:r>
              <a:rPr lang="en-GB" sz="2000" dirty="0"/>
              <a:t>Permanent grassland	</a:t>
            </a:r>
          </a:p>
          <a:p>
            <a:pPr marL="177800" lvl="0" indent="-177800">
              <a:spcAft>
                <a:spcPts val="300"/>
              </a:spcAft>
              <a:buFont typeface="Arial" pitchFamily="34" charset="0"/>
              <a:buChar char="•"/>
            </a:pPr>
            <a:r>
              <a:rPr lang="en-GB" sz="2000" dirty="0"/>
              <a:t>Rough grazing</a:t>
            </a:r>
          </a:p>
          <a:p>
            <a:pPr marL="177800" lvl="0" indent="-177800">
              <a:spcAft>
                <a:spcPts val="300"/>
              </a:spcAft>
              <a:buFont typeface="Arial" pitchFamily="34" charset="0"/>
              <a:buChar char="•"/>
            </a:pPr>
            <a:r>
              <a:rPr lang="en-GB" sz="2000" dirty="0"/>
              <a:t>Dairy cattle	</a:t>
            </a:r>
          </a:p>
          <a:p>
            <a:pPr marL="177800" lvl="0" indent="-177800">
              <a:spcAft>
                <a:spcPts val="300"/>
              </a:spcAft>
              <a:buFont typeface="Arial" pitchFamily="34" charset="0"/>
              <a:buChar char="•"/>
            </a:pPr>
            <a:r>
              <a:rPr lang="en-GB" sz="2000" dirty="0"/>
              <a:t>Beef cattle	</a:t>
            </a:r>
          </a:p>
          <a:p>
            <a:pPr marL="177800" lvl="0" indent="-177800">
              <a:spcAft>
                <a:spcPts val="300"/>
              </a:spcAft>
              <a:buFont typeface="Arial" pitchFamily="34" charset="0"/>
              <a:buChar char="•"/>
            </a:pPr>
            <a:r>
              <a:rPr lang="en-GB" sz="2000" dirty="0" smtClean="0"/>
              <a:t>Sheep</a:t>
            </a:r>
          </a:p>
          <a:p>
            <a:pPr marL="177800" lvl="0" indent="-177800">
              <a:spcAft>
                <a:spcPts val="300"/>
              </a:spcAft>
              <a:buFont typeface="Arial" pitchFamily="34" charset="0"/>
              <a:buChar char="•"/>
            </a:pPr>
            <a:r>
              <a:rPr lang="en-GB" sz="2000" dirty="0" smtClean="0"/>
              <a:t>Other farm land (farm woodland, etc.)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4384" y="4441368"/>
            <a:ext cx="3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Activities modelled: 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662070" y="4298852"/>
            <a:ext cx="248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&gt; 88</a:t>
            </a:r>
            <a:r>
              <a:rPr lang="en-US" dirty="0"/>
              <a:t>% of </a:t>
            </a:r>
            <a:r>
              <a:rPr lang="en-US" dirty="0" smtClean="0"/>
              <a:t>total agricultural land </a:t>
            </a:r>
            <a:endParaRPr lang="en-GB" dirty="0"/>
          </a:p>
        </p:txBody>
      </p:sp>
      <p:sp>
        <p:nvSpPr>
          <p:cNvPr id="17" name="Right Brace 16"/>
          <p:cNvSpPr/>
          <p:nvPr/>
        </p:nvSpPr>
        <p:spPr>
          <a:xfrm>
            <a:off x="6472056" y="3075709"/>
            <a:ext cx="415636" cy="3028208"/>
          </a:xfrm>
          <a:prstGeom prst="rightBrace">
            <a:avLst>
              <a:gd name="adj1" fmla="val 8333"/>
              <a:gd name="adj2" fmla="val 50392"/>
            </a:avLst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523143" y="2865421"/>
            <a:ext cx="1837267" cy="71119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13" grpId="0"/>
      <p:bldP spid="14" grpId="0"/>
      <p:bldP spid="15" grpId="0"/>
      <p:bldP spid="1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14810" y="-24"/>
          <a:ext cx="4786346" cy="6852666"/>
        </p:xfrm>
        <a:graphic>
          <a:graphicData uri="http://schemas.openxmlformats.org/drawingml/2006/table">
            <a:tbl>
              <a:tblPr/>
              <a:tblGrid>
                <a:gridCol w="2928958"/>
                <a:gridCol w="1857388"/>
              </a:tblGrid>
              <a:tr h="228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latin typeface="+mn-lt"/>
                          <a:ea typeface="SimSun"/>
                          <a:cs typeface="Times New Roman"/>
                        </a:rPr>
                        <a:t>Variable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 smtClean="0">
                          <a:latin typeface="+mn-lt"/>
                          <a:ea typeface="SimSun"/>
                          <a:cs typeface="Times New Roman"/>
                        </a:rPr>
                        <a:t>Coefficient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>
                          <a:latin typeface="+mn-lt"/>
                          <a:ea typeface="SimSun"/>
                          <a:cs typeface="Times New Roman"/>
                        </a:rPr>
                        <a:t>Price</a:t>
                      </a:r>
                      <a:r>
                        <a:rPr lang="en-GB" sz="1700" baseline="-25000">
                          <a:latin typeface="+mn-lt"/>
                          <a:ea typeface="SimSun"/>
                          <a:cs typeface="Times New Roman"/>
                        </a:rPr>
                        <a:t>cereals</a:t>
                      </a:r>
                      <a:endParaRPr lang="en-GB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>
                          <a:latin typeface="+mn-lt"/>
                          <a:ea typeface="SimSun"/>
                          <a:cs typeface="Times New Roman"/>
                        </a:rPr>
                        <a:t>           0.134 ***</a:t>
                      </a:r>
                      <a:endParaRPr lang="en-GB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 err="1" smtClean="0">
                          <a:latin typeface="+mn-lt"/>
                          <a:ea typeface="SimSun"/>
                          <a:cs typeface="Times New Roman"/>
                        </a:rPr>
                        <a:t>Price</a:t>
                      </a:r>
                      <a:r>
                        <a:rPr lang="en-GB" sz="1700" baseline="-25000" dirty="0" err="1" smtClean="0">
                          <a:latin typeface="+mn-lt"/>
                          <a:ea typeface="SimSun"/>
                          <a:cs typeface="Times New Roman"/>
                        </a:rPr>
                        <a:t>fertilizer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latin typeface="+mn-lt"/>
                          <a:ea typeface="SimSun"/>
                          <a:cs typeface="Times New Roman"/>
                        </a:rPr>
                        <a:t>          -0.111 ***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latin typeface="+mn-lt"/>
                          <a:ea typeface="SimSun"/>
                          <a:cs typeface="Times New Roman"/>
                        </a:rPr>
                        <a:t>Set aside rate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>
                          <a:latin typeface="+mn-lt"/>
                          <a:ea typeface="SimSun"/>
                          <a:cs typeface="Times New Roman"/>
                        </a:rPr>
                        <a:t>          -0.425 ****</a:t>
                      </a:r>
                      <a:endParaRPr lang="en-GB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 smtClean="0">
                          <a:latin typeface="+mn-lt"/>
                          <a:ea typeface="SimSun"/>
                          <a:cs typeface="Times New Roman"/>
                        </a:rPr>
                        <a:t>ESA</a:t>
                      </a:r>
                      <a:r>
                        <a:rPr lang="en-GB" sz="1700" baseline="0" dirty="0" smtClean="0">
                          <a:latin typeface="+mn-lt"/>
                          <a:ea typeface="SimSun"/>
                          <a:cs typeface="Times New Roman"/>
                        </a:rPr>
                        <a:t> share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latin typeface="+mn-lt"/>
                          <a:ea typeface="SimSun"/>
                          <a:cs typeface="Times New Roman"/>
                        </a:rPr>
                        <a:t>          -0.033 ****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latin typeface="+mn-lt"/>
                          <a:ea typeface="SimSun"/>
                          <a:cs typeface="Times New Roman"/>
                        </a:rPr>
                        <a:t>Park share 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>
                          <a:latin typeface="+mn-lt"/>
                          <a:ea typeface="SimSun"/>
                          <a:cs typeface="Times New Roman"/>
                        </a:rPr>
                        <a:t>          -0.019 ***</a:t>
                      </a:r>
                      <a:endParaRPr lang="en-GB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latin typeface="+mn-lt"/>
                          <a:ea typeface="SimSun"/>
                          <a:cs typeface="Times New Roman"/>
                        </a:rPr>
                        <a:t>Urban share 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>
                          <a:latin typeface="+mn-lt"/>
                          <a:ea typeface="SimSun"/>
                          <a:cs typeface="Times New Roman"/>
                        </a:rPr>
                        <a:t>          -0.028 **</a:t>
                      </a:r>
                      <a:endParaRPr lang="en-GB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 smtClean="0">
                          <a:latin typeface="+mn-lt"/>
                          <a:ea typeface="Calibri"/>
                          <a:cs typeface="Times New Roman"/>
                        </a:rPr>
                        <a:t>Slope &gt; 6</a:t>
                      </a:r>
                      <a:r>
                        <a:rPr lang="en-GB" sz="1700" baseline="30000" dirty="0" smtClean="0"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latin typeface="+mn-lt"/>
                          <a:ea typeface="SimSun"/>
                          <a:cs typeface="Times New Roman"/>
                        </a:rPr>
                        <a:t>          -</a:t>
                      </a:r>
                      <a:r>
                        <a:rPr lang="en-GB" sz="1700" dirty="0" smtClean="0">
                          <a:latin typeface="+mn-lt"/>
                          <a:ea typeface="SimSun"/>
                          <a:cs typeface="Times New Roman"/>
                        </a:rPr>
                        <a:t>0.087 </a:t>
                      </a:r>
                      <a:r>
                        <a:rPr lang="en-GB" sz="1700" dirty="0">
                          <a:latin typeface="+mn-lt"/>
                          <a:ea typeface="SimSun"/>
                          <a:cs typeface="Times New Roman"/>
                        </a:rPr>
                        <a:t>***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latin typeface="+mn-lt"/>
                          <a:ea typeface="SimSun"/>
                          <a:cs typeface="Times New Roman"/>
                        </a:rPr>
                        <a:t>Coastal (dummy)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>
                          <a:latin typeface="+mn-lt"/>
                          <a:ea typeface="SimSun"/>
                          <a:cs typeface="Times New Roman"/>
                        </a:rPr>
                        <a:t>          -0.357</a:t>
                      </a:r>
                      <a:endParaRPr lang="en-GB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 smtClean="0">
                          <a:latin typeface="+mn-lt"/>
                          <a:ea typeface="Calibri"/>
                          <a:cs typeface="Times New Roman"/>
                        </a:rPr>
                        <a:t>Elevation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latin typeface="+mn-lt"/>
                          <a:ea typeface="SimSun"/>
                          <a:cs typeface="Times New Roman"/>
                        </a:rPr>
                        <a:t>         14.170 ****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 smtClean="0">
                          <a:latin typeface="+mn-lt"/>
                          <a:ea typeface="Calibri"/>
                          <a:cs typeface="Times New Roman"/>
                        </a:rPr>
                        <a:t>Elevation </a:t>
                      </a:r>
                      <a:r>
                        <a:rPr lang="en-GB" sz="1700" dirty="0">
                          <a:latin typeface="+mn-lt"/>
                          <a:ea typeface="Calibri"/>
                          <a:cs typeface="Times New Roman"/>
                        </a:rPr>
                        <a:t>squared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latin typeface="+mn-lt"/>
                          <a:ea typeface="SimSun"/>
                          <a:cs typeface="Times New Roman"/>
                        </a:rPr>
                        <a:t>           6.333 ***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 smtClean="0">
                          <a:latin typeface="+mn-lt"/>
                          <a:ea typeface="Calibri"/>
                          <a:cs typeface="Times New Roman"/>
                        </a:rPr>
                        <a:t>Mach. work </a:t>
                      </a:r>
                      <a:r>
                        <a:rPr lang="en-GB" sz="1700" dirty="0">
                          <a:latin typeface="+mn-lt"/>
                          <a:ea typeface="Calibri"/>
                          <a:cs typeface="Times New Roman"/>
                        </a:rPr>
                        <a:t>days </a:t>
                      </a:r>
                      <a:r>
                        <a:rPr lang="en-GB" sz="1700" dirty="0" smtClean="0">
                          <a:latin typeface="+mn-lt"/>
                          <a:ea typeface="Calibri"/>
                          <a:cs typeface="Times New Roman"/>
                        </a:rPr>
                        <a:t>(MWD)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latin typeface="+mn-lt"/>
                          <a:ea typeface="SimSun"/>
                          <a:cs typeface="Times New Roman"/>
                        </a:rPr>
                        <a:t>           4.174 ****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 smtClean="0">
                          <a:latin typeface="+mn-lt"/>
                          <a:ea typeface="Calibri"/>
                          <a:cs typeface="Times New Roman"/>
                        </a:rPr>
                        <a:t>MWD</a:t>
                      </a:r>
                      <a:r>
                        <a:rPr lang="en-GB" sz="1700" baseline="300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latin typeface="+mn-lt"/>
                          <a:ea typeface="SimSun"/>
                          <a:cs typeface="Times New Roman"/>
                        </a:rPr>
                        <a:t>          -1.283 ***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 smtClean="0">
                          <a:latin typeface="+mn-lt"/>
                          <a:ea typeface="Calibri"/>
                          <a:cs typeface="Times New Roman"/>
                        </a:rPr>
                        <a:t>Pot. evapotranspiration (PT)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latin typeface="+mn-lt"/>
                          <a:ea typeface="SimSun"/>
                          <a:cs typeface="Times New Roman"/>
                        </a:rPr>
                        <a:t>           6.727 ***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 smtClean="0">
                          <a:latin typeface="+mn-lt"/>
                          <a:ea typeface="Calibri"/>
                          <a:cs typeface="Times New Roman"/>
                        </a:rPr>
                        <a:t>PT</a:t>
                      </a:r>
                      <a:r>
                        <a:rPr lang="en-GB" sz="1700" baseline="300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latin typeface="+mn-lt"/>
                          <a:ea typeface="SimSun"/>
                          <a:cs typeface="Times New Roman"/>
                        </a:rPr>
                        <a:t>          -2.773 **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 smtClean="0">
                          <a:latin typeface="+mn-lt"/>
                          <a:ea typeface="Calibri"/>
                          <a:cs typeface="Times New Roman"/>
                        </a:rPr>
                        <a:t>Field </a:t>
                      </a:r>
                      <a:r>
                        <a:rPr lang="en-GB" sz="1700" dirty="0">
                          <a:latin typeface="+mn-lt"/>
                          <a:ea typeface="Calibri"/>
                          <a:cs typeface="Times New Roman"/>
                        </a:rPr>
                        <a:t>capacity </a:t>
                      </a:r>
                      <a:r>
                        <a:rPr lang="en-GB" sz="1700" dirty="0" smtClean="0">
                          <a:latin typeface="+mn-lt"/>
                          <a:ea typeface="Calibri"/>
                          <a:cs typeface="Times New Roman"/>
                        </a:rPr>
                        <a:t>(FC)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latin typeface="+mn-lt"/>
                          <a:ea typeface="SimSun"/>
                          <a:cs typeface="Times New Roman"/>
                        </a:rPr>
                        <a:t>          -4.794 *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 smtClean="0">
                          <a:latin typeface="+mn-lt"/>
                          <a:ea typeface="Calibri"/>
                          <a:cs typeface="Times New Roman"/>
                        </a:rPr>
                        <a:t>FC</a:t>
                      </a:r>
                      <a:r>
                        <a:rPr lang="en-GB" sz="1700" baseline="300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latin typeface="+mn-lt"/>
                          <a:ea typeface="SimSun"/>
                          <a:cs typeface="Times New Roman"/>
                        </a:rPr>
                        <a:t>         16.670 ***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 smtClean="0">
                          <a:latin typeface="+mn-lt"/>
                          <a:ea typeface="Calibri"/>
                          <a:cs typeface="Times New Roman"/>
                        </a:rPr>
                        <a:t>Degree </a:t>
                      </a:r>
                      <a:r>
                        <a:rPr lang="en-GB" sz="1700" dirty="0">
                          <a:latin typeface="+mn-lt"/>
                          <a:ea typeface="Calibri"/>
                          <a:cs typeface="Times New Roman"/>
                        </a:rPr>
                        <a:t>days </a:t>
                      </a:r>
                      <a:r>
                        <a:rPr lang="en-GB" sz="1700" dirty="0" smtClean="0">
                          <a:latin typeface="+mn-lt"/>
                          <a:ea typeface="Calibri"/>
                          <a:cs typeface="Times New Roman"/>
                        </a:rPr>
                        <a:t>(DD)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latin typeface="+mn-lt"/>
                          <a:ea typeface="SimSun"/>
                          <a:cs typeface="Times New Roman"/>
                        </a:rPr>
                        <a:t>          -4.228 ***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 smtClean="0">
                          <a:latin typeface="+mn-lt"/>
                          <a:ea typeface="Calibri"/>
                          <a:cs typeface="Times New Roman"/>
                        </a:rPr>
                        <a:t>DD</a:t>
                      </a:r>
                      <a:r>
                        <a:rPr lang="en-GB" sz="1700" baseline="300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>
                          <a:latin typeface="+mn-lt"/>
                          <a:ea typeface="SimSun"/>
                          <a:cs typeface="Times New Roman"/>
                        </a:rPr>
                        <a:t>           2.571 **</a:t>
                      </a:r>
                      <a:endParaRPr lang="en-GB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 smtClean="0">
                          <a:latin typeface="+mn-lt"/>
                          <a:ea typeface="Calibri"/>
                          <a:cs typeface="Times New Roman"/>
                        </a:rPr>
                        <a:t>Av rainfall (AAR)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>
                          <a:latin typeface="+mn-lt"/>
                          <a:ea typeface="SimSun"/>
                          <a:cs typeface="Times New Roman"/>
                        </a:rPr>
                        <a:t>          -3.726</a:t>
                      </a:r>
                      <a:endParaRPr lang="en-GB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 smtClean="0">
                          <a:latin typeface="+mn-lt"/>
                          <a:ea typeface="Calibri"/>
                          <a:cs typeface="Times New Roman"/>
                        </a:rPr>
                        <a:t>AAR</a:t>
                      </a:r>
                      <a:r>
                        <a:rPr lang="en-GB" sz="1700" baseline="300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latin typeface="+mn-lt"/>
                          <a:ea typeface="SimSun"/>
                          <a:cs typeface="Times New Roman"/>
                        </a:rPr>
                        <a:t>          -1.269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latin typeface="+mn-lt"/>
                          <a:ea typeface="SimSun"/>
                          <a:cs typeface="Times New Roman"/>
                        </a:rPr>
                        <a:t>Trend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>
                          <a:latin typeface="+mn-lt"/>
                          <a:ea typeface="SimSun"/>
                          <a:cs typeface="Times New Roman"/>
                        </a:rPr>
                        <a:t>           0.015</a:t>
                      </a:r>
                      <a:endParaRPr lang="en-GB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>
                          <a:latin typeface="+mn-lt"/>
                          <a:ea typeface="SimSun"/>
                          <a:cs typeface="Times New Roman"/>
                        </a:rPr>
                        <a:t>Constant</a:t>
                      </a:r>
                      <a:endParaRPr lang="en-GB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latin typeface="+mn-lt"/>
                          <a:ea typeface="SimSun"/>
                          <a:cs typeface="Times New Roman"/>
                        </a:rPr>
                        <a:t>         38.040****</a:t>
                      </a:r>
                      <a:endParaRPr lang="en-GB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8825" y="3413365"/>
            <a:ext cx="3813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+mn-lt"/>
              </a:rPr>
              <a:t>The area of cereals is a function of:</a:t>
            </a:r>
          </a:p>
          <a:p>
            <a:endParaRPr lang="en-GB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 Market forces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 Policy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Local physical environment and environmental change</a:t>
            </a:r>
            <a:endParaRPr lang="en-GB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70463"/>
            <a:ext cx="8543956" cy="570314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Validation: Actual versus predicted tests</a:t>
            </a:r>
            <a:endParaRPr lang="en-GB" sz="3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612000" y="1642377"/>
            <a:ext cx="2467126" cy="57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Cereals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56048" y="4630651"/>
            <a:ext cx="2488647" cy="144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latin typeface="+mj-lt"/>
                <a:ea typeface="+mj-ea"/>
                <a:cs typeface="+mj-cs"/>
              </a:rPr>
              <a:t>Temporary grassland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2513" name="Picture 1"/>
          <p:cNvPicPr>
            <a:picLocks noChangeAspect="1" noChangeArrowheads="1"/>
          </p:cNvPicPr>
          <p:nvPr/>
        </p:nvPicPr>
        <p:blipFill>
          <a:blip r:embed="rId2" cstate="print"/>
          <a:srcRect l="1129" t="1262" r="645" b="1313"/>
          <a:stretch>
            <a:fillRect/>
          </a:stretch>
        </p:blipFill>
        <p:spPr bwMode="auto">
          <a:xfrm>
            <a:off x="448733" y="736600"/>
            <a:ext cx="5156200" cy="326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1533" y="3541852"/>
            <a:ext cx="4844674" cy="331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roject Overview">
  <a:themeElements>
    <a:clrScheme name="2_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2_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Defra</Template>
  <TotalTime>18922</TotalTime>
  <Words>1605</Words>
  <Application>Microsoft Office PowerPoint</Application>
  <PresentationFormat>On-screen Show (4:3)</PresentationFormat>
  <Paragraphs>390</Paragraphs>
  <Slides>24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2_Project Overview</vt:lpstr>
      <vt:lpstr>Default Design</vt:lpstr>
      <vt:lpstr>Office Theme</vt:lpstr>
      <vt:lpstr>1_Office Theme</vt:lpstr>
      <vt:lpstr>Bitmap Image</vt:lpstr>
      <vt:lpstr>Slide 1</vt:lpstr>
      <vt:lpstr>Slide 2</vt:lpstr>
      <vt:lpstr>Slide 3</vt:lpstr>
      <vt:lpstr>Slide 4</vt:lpstr>
      <vt:lpstr>The main drivers of land use change</vt:lpstr>
      <vt:lpstr>Slide 6</vt:lpstr>
      <vt:lpstr>Modeling land use decisions</vt:lpstr>
      <vt:lpstr>Slide 8</vt:lpstr>
      <vt:lpstr>Validation: Actual versus predicted tests</vt:lpstr>
      <vt:lpstr>Slide 10</vt:lpstr>
      <vt:lpstr>Climate change impacts</vt:lpstr>
      <vt:lpstr>Slide 12</vt:lpstr>
      <vt:lpstr>Predicted change in farm gross margin due to climate change 2004-2050</vt:lpstr>
      <vt:lpstr>Land use change &amp; water quality</vt:lpstr>
      <vt:lpstr>Slide 15</vt:lpstr>
      <vt:lpstr>Valuation methods 1: Stated preference  (contingent valuation; choice experiments; etc.)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UEA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operators</dc:title>
  <dc:creator>Ian Lake</dc:creator>
  <cp:lastModifiedBy>e089</cp:lastModifiedBy>
  <cp:revision>954</cp:revision>
  <cp:lastPrinted>2000-03-29T10:43:55Z</cp:lastPrinted>
  <dcterms:created xsi:type="dcterms:W3CDTF">1998-10-13T14:18:16Z</dcterms:created>
  <dcterms:modified xsi:type="dcterms:W3CDTF">2011-04-15T07:25:52Z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C:\WINNT\Profiles\Administrator\Personal</vt:lpwstr>
  </property>
</Properties>
</file>